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Calibri" panose="020F0502020204030204" pitchFamily="34" charset="0"/>
      <p:regular r:id="rId25"/>
      <p:bold r:id="rId26"/>
      <p:italic r:id="rId27"/>
      <p:boldItalic r:id="rId28"/>
    </p:embeddedFont>
    <p:embeddedFont>
      <p:font typeface="Nunito" panose="02010600030101010101"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had Almaraghi"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126" y="1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4-16T22:46:36.160" idx="1">
    <p:pos x="541" y="1104"/>
    <p:text>when presenting , define to audience what localization platform etc means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 shows the effect of the number of nodes in the efficiency of the method proposed. It is observable that as number of nodes in the network increases, the optimal algorithm exhibits a higher performance improvement in terms of delay and power utilization compared to the conventional algorithm. The reason is that, more decision making are taken place for a larger network, and thereby there is larger margin between the two algorithms. Further, the network topology change is more extreme for larger networks, simply because it takes a longer time for a packet to reach the destination. For a network of 50 nodes, the performance of the optimal method shows about 10% improvement. For a larger network, this improvement is expected to rise.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As we increase the waiting time for each node, topology changes are more severe and we obtain higher gains by predicting network topology. Therefore, substantial benefits can be obtained for queued networks with heavy traffic mode</a:t>
            </a:r>
            <a:endParaRPr/>
          </a:p>
          <a:p>
            <a:pPr marL="0" lvl="0" indent="0">
              <a:spcBef>
                <a:spcPts val="0"/>
              </a:spcBef>
              <a:spcAft>
                <a:spcPts val="0"/>
              </a:spcAft>
              <a:buNone/>
            </a:pPr>
            <a:endParaRPr/>
          </a:p>
          <a:p>
            <a:pPr marL="0" lvl="0" indent="0">
              <a:spcBef>
                <a:spcPts val="0"/>
              </a:spcBef>
              <a:spcAft>
                <a:spcPts val="0"/>
              </a:spcAft>
              <a:buNone/>
            </a:pPr>
            <a:r>
              <a:rPr lang="en"/>
              <a:t>Lastly, we test the performance gain with respect to the average node velocity. For more dynamic networks, where the node velocities are higher, the optimal method improves compared to the conventional, as shown in Fig. 9. The reason is that for higher node velocities the network topology is evolving rapidly and consequently, the proposed algorithm shows a better performance. For this reason, the proposed algorithm is well suited to FANET with fast-flying objects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Shape 10"/>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4" name="Shape 14"/>
          <p:cNvGrpSpPr/>
          <p:nvPr/>
        </p:nvGrpSpPr>
        <p:grpSpPr>
          <a:xfrm>
            <a:off x="255200" y="592"/>
            <a:ext cx="2250363" cy="1044300"/>
            <a:chOff x="255200" y="592"/>
            <a:chExt cx="2250363" cy="1044300"/>
          </a:xfrm>
        </p:grpSpPr>
        <p:sp>
          <p:nvSpPr>
            <p:cNvPr id="15" name="Shape 15"/>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8" name="Shape 18"/>
          <p:cNvGrpSpPr/>
          <p:nvPr/>
        </p:nvGrpSpPr>
        <p:grpSpPr>
          <a:xfrm>
            <a:off x="905395" y="592"/>
            <a:ext cx="2250363" cy="1044300"/>
            <a:chOff x="905395" y="592"/>
            <a:chExt cx="2250363" cy="1044300"/>
          </a:xfrm>
        </p:grpSpPr>
        <p:sp>
          <p:nvSpPr>
            <p:cNvPr id="19" name="Shape 19"/>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 name="Shape 22"/>
          <p:cNvGrpSpPr/>
          <p:nvPr/>
        </p:nvGrpSpPr>
        <p:grpSpPr>
          <a:xfrm>
            <a:off x="7057468" y="5088"/>
            <a:ext cx="1851282" cy="752108"/>
            <a:chOff x="6917201" y="0"/>
            <a:chExt cx="2227777" cy="863400"/>
          </a:xfrm>
        </p:grpSpPr>
        <p:sp>
          <p:nvSpPr>
            <p:cNvPr id="23" name="Shape 2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Shape 24"/>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Shape 25"/>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6" name="Shape 26"/>
          <p:cNvGrpSpPr/>
          <p:nvPr/>
        </p:nvGrpSpPr>
        <p:grpSpPr>
          <a:xfrm>
            <a:off x="6553032" y="4217852"/>
            <a:ext cx="2389068" cy="925737"/>
            <a:chOff x="6917201" y="0"/>
            <a:chExt cx="2227777" cy="863400"/>
          </a:xfrm>
        </p:grpSpPr>
        <p:sp>
          <p:nvSpPr>
            <p:cNvPr id="27" name="Shape 27"/>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0" name="Shape 30"/>
          <p:cNvGrpSpPr/>
          <p:nvPr/>
        </p:nvGrpSpPr>
        <p:grpSpPr>
          <a:xfrm>
            <a:off x="199149" y="4055652"/>
            <a:ext cx="2795414" cy="1083308"/>
            <a:chOff x="6917201" y="0"/>
            <a:chExt cx="2227777" cy="863400"/>
          </a:xfrm>
        </p:grpSpPr>
        <p:sp>
          <p:nvSpPr>
            <p:cNvPr id="31" name="Shape 31"/>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4" name="Shape 34"/>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Shape 35"/>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Shape 3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Shape 110"/>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11" name="Shape 111"/>
          <p:cNvGrpSpPr/>
          <p:nvPr/>
        </p:nvGrpSpPr>
        <p:grpSpPr>
          <a:xfrm>
            <a:off x="5959222" y="4119576"/>
            <a:ext cx="2520952" cy="1024165"/>
            <a:chOff x="6917201" y="0"/>
            <a:chExt cx="2227777" cy="863400"/>
          </a:xfrm>
        </p:grpSpPr>
        <p:sp>
          <p:nvSpPr>
            <p:cNvPr id="112" name="Shape 112"/>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3" name="Shape 11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115" name="Shape 115"/>
          <p:cNvGrpSpPr/>
          <p:nvPr/>
        </p:nvGrpSpPr>
        <p:grpSpPr>
          <a:xfrm>
            <a:off x="199149" y="2"/>
            <a:ext cx="2795414" cy="1083308"/>
            <a:chOff x="6917201" y="0"/>
            <a:chExt cx="2227777" cy="863400"/>
          </a:xfrm>
        </p:grpSpPr>
        <p:sp>
          <p:nvSpPr>
            <p:cNvPr id="116" name="Shape 116"/>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7" name="Shape 117"/>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8" name="Shape 118"/>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19" name="Shape 119"/>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Shape 120"/>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Shape 1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Shape 1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Shape 38"/>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9" name="Shape 39"/>
          <p:cNvGrpSpPr/>
          <p:nvPr/>
        </p:nvGrpSpPr>
        <p:grpSpPr>
          <a:xfrm>
            <a:off x="5594191" y="3961115"/>
            <a:ext cx="2910145" cy="1182340"/>
            <a:chOff x="6917201" y="0"/>
            <a:chExt cx="2227777" cy="863400"/>
          </a:xfrm>
        </p:grpSpPr>
        <p:sp>
          <p:nvSpPr>
            <p:cNvPr id="40" name="Shape 40"/>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4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 name="Shape 42"/>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43" name="Shape 43"/>
          <p:cNvGrpSpPr/>
          <p:nvPr/>
        </p:nvGrpSpPr>
        <p:grpSpPr>
          <a:xfrm>
            <a:off x="199149" y="2"/>
            <a:ext cx="2795414" cy="1083308"/>
            <a:chOff x="6917201" y="0"/>
            <a:chExt cx="2227777" cy="863400"/>
          </a:xfrm>
        </p:grpSpPr>
        <p:sp>
          <p:nvSpPr>
            <p:cNvPr id="44" name="Shape 44"/>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45"/>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7" name="Shape 47"/>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Shape 4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Shape 50"/>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Shape 5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Shape 5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Shape 5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Shape 61"/>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Shape 62"/>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Shape 6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Shape 6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Shape 6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Shape 7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Shape 75"/>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Shape 7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Shape 7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9" name="Shape 79"/>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80" name="Shape 80"/>
          <p:cNvGrpSpPr/>
          <p:nvPr/>
        </p:nvGrpSpPr>
        <p:grpSpPr>
          <a:xfrm>
            <a:off x="255991" y="-118"/>
            <a:ext cx="2251347" cy="1043408"/>
            <a:chOff x="3961956" y="4383950"/>
            <a:chExt cx="1160548" cy="548700"/>
          </a:xfrm>
        </p:grpSpPr>
        <p:sp>
          <p:nvSpPr>
            <p:cNvPr id="81" name="Shape 81"/>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4" name="Shape 8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85" name="Shape 85"/>
          <p:cNvGrpSpPr/>
          <p:nvPr/>
        </p:nvGrpSpPr>
        <p:grpSpPr>
          <a:xfrm>
            <a:off x="34934" y="4522125"/>
            <a:ext cx="1593306" cy="617072"/>
            <a:chOff x="6917201" y="0"/>
            <a:chExt cx="2227777" cy="863400"/>
          </a:xfrm>
        </p:grpSpPr>
        <p:sp>
          <p:nvSpPr>
            <p:cNvPr id="86" name="Shape 86"/>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89" name="Shape 89"/>
          <p:cNvGrpSpPr/>
          <p:nvPr/>
        </p:nvGrpSpPr>
        <p:grpSpPr>
          <a:xfrm>
            <a:off x="5886353" y="1243"/>
            <a:ext cx="3257455" cy="1261514"/>
            <a:chOff x="6917201" y="0"/>
            <a:chExt cx="2227777" cy="863400"/>
          </a:xfrm>
        </p:grpSpPr>
        <p:sp>
          <p:nvSpPr>
            <p:cNvPr id="90" name="Shape 90"/>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2" name="Shape 9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93" name="Shape 93"/>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Shape 9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Shape 9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 name="Shape 97"/>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8" name="Shape 9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9" name="Shape 9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Shape 100"/>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Shape 101"/>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Shape 10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Shape 104"/>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5" name="Shape 105"/>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6" name="Shape 10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108" name="Shape 10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Shape 7"/>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4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5.png"/><Relationship Id="rId5" Type="http://schemas.openxmlformats.org/officeDocument/2006/relationships/image" Target="../media/image16.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Predictive Communications</a:t>
            </a:r>
            <a:endParaRPr/>
          </a:p>
        </p:txBody>
      </p:sp>
      <p:sp>
        <p:nvSpPr>
          <p:cNvPr id="129" name="Shape 129"/>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Chaoju Wang, Fahad almaraghi , Hanxiao Lu, Qiyuan Huang, Yuting Zhang</a:t>
            </a:r>
            <a:br>
              <a:rPr lang="en"/>
            </a:br>
            <a:endParaRPr/>
          </a:p>
        </p:txBody>
      </p:sp>
      <p:sp>
        <p:nvSpPr>
          <p:cNvPr id="130" name="Shape 13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10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819150" y="490689"/>
            <a:ext cx="7505700" cy="954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Platform</a:t>
            </a:r>
            <a:endParaRPr dirty="0"/>
          </a:p>
        </p:txBody>
      </p:sp>
      <p:sp>
        <p:nvSpPr>
          <p:cNvPr id="215" name="Shape 215"/>
          <p:cNvSpPr txBox="1">
            <a:spLocks noGrp="1"/>
          </p:cNvSpPr>
          <p:nvPr>
            <p:ph type="body" idx="1"/>
          </p:nvPr>
        </p:nvSpPr>
        <p:spPr>
          <a:xfrm>
            <a:off x="1152872" y="1354612"/>
            <a:ext cx="3038400" cy="29319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SzPts val="1300"/>
              <a:buChar char="●"/>
            </a:pPr>
            <a:r>
              <a:rPr lang="en" dirty="0"/>
              <a:t>1x Lithium Ion Battery Pack </a:t>
            </a:r>
            <a:endParaRPr dirty="0"/>
          </a:p>
          <a:p>
            <a:pPr marL="457200" lvl="0" indent="-311150" rtl="0">
              <a:spcBef>
                <a:spcPts val="0"/>
              </a:spcBef>
              <a:spcAft>
                <a:spcPts val="0"/>
              </a:spcAft>
              <a:buSzPts val="1300"/>
              <a:buChar char="●"/>
            </a:pPr>
            <a:r>
              <a:rPr lang="en" dirty="0"/>
              <a:t>1x Lidar Mechanism </a:t>
            </a:r>
            <a:endParaRPr dirty="0"/>
          </a:p>
          <a:p>
            <a:pPr marL="457200" lvl="0" indent="-311150" rtl="0">
              <a:spcBef>
                <a:spcPts val="0"/>
              </a:spcBef>
              <a:spcAft>
                <a:spcPts val="0"/>
              </a:spcAft>
              <a:buSzPts val="1300"/>
              <a:buChar char="●"/>
            </a:pPr>
            <a:r>
              <a:rPr lang="en" dirty="0"/>
              <a:t>1x Robot car chassis </a:t>
            </a:r>
            <a:endParaRPr dirty="0"/>
          </a:p>
          <a:p>
            <a:pPr marL="457200" lvl="0" indent="-311150" rtl="0">
              <a:spcBef>
                <a:spcPts val="0"/>
              </a:spcBef>
              <a:spcAft>
                <a:spcPts val="0"/>
              </a:spcAft>
              <a:buSzPts val="1300"/>
              <a:buChar char="●"/>
            </a:pPr>
            <a:r>
              <a:rPr lang="en" dirty="0"/>
              <a:t>1x Raspberry Pi 3 b+ Microcontroller</a:t>
            </a:r>
            <a:endParaRPr dirty="0"/>
          </a:p>
          <a:p>
            <a:pPr marL="457200" lvl="0" indent="-311150" rtl="0">
              <a:spcBef>
                <a:spcPts val="0"/>
              </a:spcBef>
              <a:spcAft>
                <a:spcPts val="0"/>
              </a:spcAft>
              <a:buSzPts val="1300"/>
              <a:buChar char="●"/>
            </a:pPr>
            <a:r>
              <a:rPr lang="en" dirty="0"/>
              <a:t>1x PCB custom Board </a:t>
            </a:r>
            <a:endParaRPr dirty="0"/>
          </a:p>
          <a:p>
            <a:pPr marL="457200" lvl="0" indent="-311150" rtl="0">
              <a:spcBef>
                <a:spcPts val="0"/>
              </a:spcBef>
              <a:spcAft>
                <a:spcPts val="0"/>
              </a:spcAft>
              <a:buSzPts val="1300"/>
              <a:buChar char="●"/>
            </a:pPr>
            <a:r>
              <a:rPr lang="en" dirty="0"/>
              <a:t>3x LED’s </a:t>
            </a:r>
            <a:endParaRPr dirty="0"/>
          </a:p>
          <a:p>
            <a:pPr marL="457200" lvl="0" indent="-311150">
              <a:spcBef>
                <a:spcPts val="0"/>
              </a:spcBef>
              <a:spcAft>
                <a:spcPts val="0"/>
              </a:spcAft>
              <a:buSzPts val="1300"/>
              <a:buChar char="●"/>
            </a:pPr>
            <a:r>
              <a:rPr lang="en" dirty="0"/>
              <a:t>3x 1K Resistors </a:t>
            </a:r>
            <a:endParaRPr dirty="0"/>
          </a:p>
        </p:txBody>
      </p:sp>
      <p:pic>
        <p:nvPicPr>
          <p:cNvPr id="216" name="Shape 216"/>
          <p:cNvPicPr preferRelativeResize="0"/>
          <p:nvPr/>
        </p:nvPicPr>
        <p:blipFill>
          <a:blip r:embed="rId3">
            <a:alphaModFix/>
          </a:blip>
          <a:stretch>
            <a:fillRect/>
          </a:stretch>
        </p:blipFill>
        <p:spPr>
          <a:xfrm>
            <a:off x="4952730" y="2820562"/>
            <a:ext cx="3220088" cy="1651321"/>
          </a:xfrm>
          <a:prstGeom prst="rect">
            <a:avLst/>
          </a:prstGeom>
          <a:noFill/>
          <a:ln>
            <a:noFill/>
          </a:ln>
        </p:spPr>
      </p:pic>
      <p:pic>
        <p:nvPicPr>
          <p:cNvPr id="217" name="Shape 217"/>
          <p:cNvPicPr preferRelativeResize="0"/>
          <p:nvPr/>
        </p:nvPicPr>
        <p:blipFill>
          <a:blip r:embed="rId4">
            <a:alphaModFix/>
          </a:blip>
          <a:stretch>
            <a:fillRect/>
          </a:stretch>
        </p:blipFill>
        <p:spPr>
          <a:xfrm>
            <a:off x="6267141" y="1307701"/>
            <a:ext cx="1892618" cy="1415850"/>
          </a:xfrm>
          <a:prstGeom prst="rect">
            <a:avLst/>
          </a:prstGeom>
          <a:noFill/>
          <a:ln>
            <a:noFill/>
          </a:ln>
        </p:spPr>
      </p:pic>
      <p:pic>
        <p:nvPicPr>
          <p:cNvPr id="218" name="Shape 218"/>
          <p:cNvPicPr preferRelativeResize="0"/>
          <p:nvPr/>
        </p:nvPicPr>
        <p:blipFill>
          <a:blip r:embed="rId5">
            <a:alphaModFix/>
          </a:blip>
          <a:stretch>
            <a:fillRect/>
          </a:stretch>
        </p:blipFill>
        <p:spPr>
          <a:xfrm>
            <a:off x="4952732" y="1307701"/>
            <a:ext cx="1061900" cy="1415847"/>
          </a:xfrm>
          <a:prstGeom prst="rect">
            <a:avLst/>
          </a:prstGeom>
          <a:noFill/>
          <a:ln>
            <a:noFill/>
          </a:ln>
        </p:spPr>
      </p:pic>
      <p:sp>
        <p:nvSpPr>
          <p:cNvPr id="219" name="Shape 219"/>
          <p:cNvSpPr txBox="1"/>
          <p:nvPr/>
        </p:nvSpPr>
        <p:spPr>
          <a:xfrm>
            <a:off x="7213450" y="4544125"/>
            <a:ext cx="1491600" cy="250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dirty="0"/>
              <a:t>Hanxiao Lu</a:t>
            </a:r>
            <a:endParaRPr dirty="0"/>
          </a:p>
        </p:txBody>
      </p:sp>
      <p:sp>
        <p:nvSpPr>
          <p:cNvPr id="220" name="Shape 2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10</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
                                        </p:tgtEl>
                                        <p:attrNameLst>
                                          <p:attrName>style.visibility</p:attrName>
                                        </p:attrNameLst>
                                      </p:cBhvr>
                                      <p:to>
                                        <p:strVal val="visible"/>
                                      </p:to>
                                    </p:set>
                                    <p:animEffect transition="in" filter="fade">
                                      <p:cBhvr>
                                        <p:cTn id="12" dur="1000"/>
                                        <p:tgtEl>
                                          <p:spTgt spid="2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8"/>
                                        </p:tgtEl>
                                        <p:attrNameLst>
                                          <p:attrName>style.visibility</p:attrName>
                                        </p:attrNameLst>
                                      </p:cBhvr>
                                      <p:to>
                                        <p:strVal val="visible"/>
                                      </p:to>
                                    </p:set>
                                    <p:animEffect transition="in" filter="fade">
                                      <p:cBhvr>
                                        <p:cTn id="17" dur="1000"/>
                                        <p:tgtEl>
                                          <p:spTgt spid="2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7"/>
                                        </p:tgtEl>
                                        <p:attrNameLst>
                                          <p:attrName>style.visibility</p:attrName>
                                        </p:attrNameLst>
                                      </p:cBhvr>
                                      <p:to>
                                        <p:strVal val="visible"/>
                                      </p:to>
                                    </p:set>
                                    <p:animEffect transition="in" filter="fade">
                                      <p:cBhvr>
                                        <p:cTn id="22" dur="1000"/>
                                        <p:tgtEl>
                                          <p:spTgt spid="2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6"/>
                                        </p:tgtEl>
                                        <p:attrNameLst>
                                          <p:attrName>style.visibility</p:attrName>
                                        </p:attrNameLst>
                                      </p:cBhvr>
                                      <p:to>
                                        <p:strVal val="visible"/>
                                      </p:to>
                                    </p:set>
                                    <p:animEffect transition="in" filter="fade">
                                      <p:cBhvr>
                                        <p:cTn id="27" dur="1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178330" y="521696"/>
            <a:ext cx="3111000" cy="6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Platform</a:t>
            </a:r>
            <a:endParaRPr dirty="0"/>
          </a:p>
        </p:txBody>
      </p:sp>
      <p:sp>
        <p:nvSpPr>
          <p:cNvPr id="226" name="Shape 226"/>
          <p:cNvSpPr txBox="1">
            <a:spLocks noGrp="1"/>
          </p:cNvSpPr>
          <p:nvPr>
            <p:ph type="body" idx="1"/>
          </p:nvPr>
        </p:nvSpPr>
        <p:spPr>
          <a:xfrm>
            <a:off x="1665800" y="4076561"/>
            <a:ext cx="451200" cy="3597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dirty="0"/>
              <a:t>PCB</a:t>
            </a:r>
            <a:endParaRPr dirty="0"/>
          </a:p>
        </p:txBody>
      </p:sp>
      <p:pic>
        <p:nvPicPr>
          <p:cNvPr id="227" name="Shape 227"/>
          <p:cNvPicPr preferRelativeResize="0"/>
          <p:nvPr/>
        </p:nvPicPr>
        <p:blipFill>
          <a:blip r:embed="rId3">
            <a:alphaModFix/>
          </a:blip>
          <a:stretch>
            <a:fillRect/>
          </a:stretch>
        </p:blipFill>
        <p:spPr>
          <a:xfrm>
            <a:off x="710825" y="1401962"/>
            <a:ext cx="2361150" cy="2674599"/>
          </a:xfrm>
          <a:prstGeom prst="rect">
            <a:avLst/>
          </a:prstGeom>
          <a:noFill/>
          <a:ln>
            <a:noFill/>
          </a:ln>
        </p:spPr>
      </p:pic>
      <p:sp>
        <p:nvSpPr>
          <p:cNvPr id="230" name="Shape 230"/>
          <p:cNvSpPr txBox="1">
            <a:spLocks noGrp="1"/>
          </p:cNvSpPr>
          <p:nvPr>
            <p:ph type="body" idx="1"/>
          </p:nvPr>
        </p:nvSpPr>
        <p:spPr>
          <a:xfrm>
            <a:off x="6992739" y="2629739"/>
            <a:ext cx="1293300" cy="3597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dirty="0"/>
              <a:t>Raspberry pi</a:t>
            </a:r>
            <a:endParaRPr dirty="0"/>
          </a:p>
        </p:txBody>
      </p:sp>
      <p:pic>
        <p:nvPicPr>
          <p:cNvPr id="231" name="Shape 231"/>
          <p:cNvPicPr preferRelativeResize="0"/>
          <p:nvPr/>
        </p:nvPicPr>
        <p:blipFill>
          <a:blip r:embed="rId4">
            <a:alphaModFix/>
          </a:blip>
          <a:stretch>
            <a:fillRect/>
          </a:stretch>
        </p:blipFill>
        <p:spPr>
          <a:xfrm>
            <a:off x="6076854" y="774864"/>
            <a:ext cx="2834855" cy="1854875"/>
          </a:xfrm>
          <a:prstGeom prst="rect">
            <a:avLst/>
          </a:prstGeom>
          <a:noFill/>
          <a:ln>
            <a:noFill/>
          </a:ln>
        </p:spPr>
      </p:pic>
      <p:pic>
        <p:nvPicPr>
          <p:cNvPr id="232" name="Shape 232"/>
          <p:cNvPicPr preferRelativeResize="0"/>
          <p:nvPr/>
        </p:nvPicPr>
        <p:blipFill>
          <a:blip r:embed="rId5">
            <a:alphaModFix/>
          </a:blip>
          <a:stretch>
            <a:fillRect/>
          </a:stretch>
        </p:blipFill>
        <p:spPr>
          <a:xfrm>
            <a:off x="3289330" y="1763175"/>
            <a:ext cx="2437063" cy="2313386"/>
          </a:xfrm>
          <a:prstGeom prst="rect">
            <a:avLst/>
          </a:prstGeom>
          <a:noFill/>
          <a:ln>
            <a:noFill/>
          </a:ln>
        </p:spPr>
      </p:pic>
      <p:sp>
        <p:nvSpPr>
          <p:cNvPr id="233" name="Shape 233"/>
          <p:cNvSpPr txBox="1">
            <a:spLocks noGrp="1"/>
          </p:cNvSpPr>
          <p:nvPr>
            <p:ph type="body" idx="1"/>
          </p:nvPr>
        </p:nvSpPr>
        <p:spPr>
          <a:xfrm>
            <a:off x="3946857" y="4036006"/>
            <a:ext cx="1119052" cy="359700"/>
          </a:xfrm>
          <a:prstGeom prst="rect">
            <a:avLst/>
          </a:prstGeom>
        </p:spPr>
        <p:txBody>
          <a:bodyPr spcFirstLastPara="1" wrap="square" lIns="91425" tIns="91425" rIns="91425" bIns="91425" anchor="t" anchorCtr="0">
            <a:noAutofit/>
          </a:bodyPr>
          <a:lstStyle/>
          <a:p>
            <a:pPr marL="0" lvl="0" indent="0" rtl="0">
              <a:spcBef>
                <a:spcPts val="0"/>
              </a:spcBef>
              <a:spcAft>
                <a:spcPts val="1600"/>
              </a:spcAft>
              <a:buNone/>
            </a:pPr>
            <a:r>
              <a:rPr lang="en" dirty="0"/>
              <a:t>Motor + lidar</a:t>
            </a:r>
            <a:endParaRPr dirty="0"/>
          </a:p>
        </p:txBody>
      </p:sp>
      <p:sp>
        <p:nvSpPr>
          <p:cNvPr id="234" name="Shape 234"/>
          <p:cNvSpPr txBox="1"/>
          <p:nvPr/>
        </p:nvSpPr>
        <p:spPr>
          <a:xfrm>
            <a:off x="7316994" y="4512774"/>
            <a:ext cx="1491600" cy="250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Hanxiao Lu</a:t>
            </a:r>
            <a:endParaRPr/>
          </a:p>
        </p:txBody>
      </p:sp>
      <p:sp>
        <p:nvSpPr>
          <p:cNvPr id="235" name="Shape 23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a:p>
        </p:txBody>
      </p:sp>
      <p:grpSp>
        <p:nvGrpSpPr>
          <p:cNvPr id="3" name="Group 2">
            <a:extLst>
              <a:ext uri="{FF2B5EF4-FFF2-40B4-BE49-F238E27FC236}">
                <a16:creationId xmlns:a16="http://schemas.microsoft.com/office/drawing/2014/main" id="{F9CD83A6-7977-4846-961D-C95BDDAF38AB}"/>
              </a:ext>
            </a:extLst>
          </p:cNvPr>
          <p:cNvGrpSpPr/>
          <p:nvPr/>
        </p:nvGrpSpPr>
        <p:grpSpPr>
          <a:xfrm>
            <a:off x="3336338" y="701335"/>
            <a:ext cx="2361150" cy="1057252"/>
            <a:chOff x="3336338" y="701335"/>
            <a:chExt cx="2361150" cy="1057252"/>
          </a:xfrm>
        </p:grpSpPr>
        <p:pic>
          <p:nvPicPr>
            <p:cNvPr id="228" name="Shape 228"/>
            <p:cNvPicPr preferRelativeResize="0"/>
            <p:nvPr/>
          </p:nvPicPr>
          <p:blipFill>
            <a:blip r:embed="rId6">
              <a:alphaModFix/>
            </a:blip>
            <a:stretch>
              <a:fillRect/>
            </a:stretch>
          </p:blipFill>
          <p:spPr>
            <a:xfrm>
              <a:off x="3336338" y="746264"/>
              <a:ext cx="1073470" cy="1012323"/>
            </a:xfrm>
            <a:prstGeom prst="rect">
              <a:avLst/>
            </a:prstGeom>
            <a:noFill/>
            <a:ln>
              <a:noFill/>
            </a:ln>
          </p:spPr>
        </p:pic>
        <p:pic>
          <p:nvPicPr>
            <p:cNvPr id="229" name="Shape 229"/>
            <p:cNvPicPr preferRelativeResize="0"/>
            <p:nvPr/>
          </p:nvPicPr>
          <p:blipFill>
            <a:blip r:embed="rId7">
              <a:alphaModFix/>
            </a:blip>
            <a:stretch>
              <a:fillRect/>
            </a:stretch>
          </p:blipFill>
          <p:spPr>
            <a:xfrm>
              <a:off x="4503824" y="701335"/>
              <a:ext cx="1193664" cy="101232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7"/>
                                        </p:tgtEl>
                                        <p:attrNameLst>
                                          <p:attrName>style.visibility</p:attrName>
                                        </p:attrNameLst>
                                      </p:cBhvr>
                                      <p:to>
                                        <p:strVal val="visible"/>
                                      </p:to>
                                    </p:set>
                                    <p:animEffect transition="in" filter="fade">
                                      <p:cBhvr>
                                        <p:cTn id="12" dur="1000"/>
                                        <p:tgtEl>
                                          <p:spTgt spid="227"/>
                                        </p:tgtEl>
                                      </p:cBhvr>
                                    </p:animEffect>
                                  </p:childTnLst>
                                </p:cTn>
                              </p:par>
                              <p:par>
                                <p:cTn id="13" presetID="10" presetClass="entr" presetSubtype="0" fill="hold" nodeType="withEffect">
                                  <p:stCondLst>
                                    <p:cond delay="0"/>
                                  </p:stCondLst>
                                  <p:childTnLst>
                                    <p:set>
                                      <p:cBhvr>
                                        <p:cTn id="14" dur="1" fill="hold">
                                          <p:stCondLst>
                                            <p:cond delay="0"/>
                                          </p:stCondLst>
                                        </p:cTn>
                                        <p:tgtEl>
                                          <p:spTgt spid="226"/>
                                        </p:tgtEl>
                                        <p:attrNameLst>
                                          <p:attrName>style.visibility</p:attrName>
                                        </p:attrNameLst>
                                      </p:cBhvr>
                                      <p:to>
                                        <p:strVal val="visible"/>
                                      </p:to>
                                    </p:set>
                                    <p:animEffect transition="in" filter="fade">
                                      <p:cBhvr>
                                        <p:cTn id="15" dur="1000"/>
                                        <p:tgtEl>
                                          <p:spTgt spid="2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232"/>
                                        </p:tgtEl>
                                        <p:attrNameLst>
                                          <p:attrName>style.visibility</p:attrName>
                                        </p:attrNameLst>
                                      </p:cBhvr>
                                      <p:to>
                                        <p:strVal val="visible"/>
                                      </p:to>
                                    </p:set>
                                    <p:animEffect transition="in" filter="fade">
                                      <p:cBhvr>
                                        <p:cTn id="23" dur="1000"/>
                                        <p:tgtEl>
                                          <p:spTgt spid="232"/>
                                        </p:tgtEl>
                                      </p:cBhvr>
                                    </p:animEffect>
                                  </p:childTnLst>
                                </p:cTn>
                              </p:par>
                              <p:par>
                                <p:cTn id="24" presetID="10" presetClass="entr" presetSubtype="0" fill="hold" nodeType="withEffect">
                                  <p:stCondLst>
                                    <p:cond delay="0"/>
                                  </p:stCondLst>
                                  <p:childTnLst>
                                    <p:set>
                                      <p:cBhvr>
                                        <p:cTn id="25" dur="1" fill="hold">
                                          <p:stCondLst>
                                            <p:cond delay="0"/>
                                          </p:stCondLst>
                                        </p:cTn>
                                        <p:tgtEl>
                                          <p:spTgt spid="233"/>
                                        </p:tgtEl>
                                        <p:attrNameLst>
                                          <p:attrName>style.visibility</p:attrName>
                                        </p:attrNameLst>
                                      </p:cBhvr>
                                      <p:to>
                                        <p:strVal val="visible"/>
                                      </p:to>
                                    </p:set>
                                    <p:animEffect transition="in" filter="fade">
                                      <p:cBhvr>
                                        <p:cTn id="26" dur="1000"/>
                                        <p:tgtEl>
                                          <p:spTgt spid="2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1"/>
                                        </p:tgtEl>
                                        <p:attrNameLst>
                                          <p:attrName>style.visibility</p:attrName>
                                        </p:attrNameLst>
                                      </p:cBhvr>
                                      <p:to>
                                        <p:strVal val="visible"/>
                                      </p:to>
                                    </p:set>
                                    <p:animEffect transition="in" filter="fade">
                                      <p:cBhvr>
                                        <p:cTn id="31" dur="1000"/>
                                        <p:tgtEl>
                                          <p:spTgt spid="231"/>
                                        </p:tgtEl>
                                      </p:cBhvr>
                                    </p:animEffect>
                                  </p:childTnLst>
                                </p:cTn>
                              </p:par>
                              <p:par>
                                <p:cTn id="32" presetID="10" presetClass="entr" presetSubtype="0" fill="hold" nodeType="withEffect">
                                  <p:stCondLst>
                                    <p:cond delay="0"/>
                                  </p:stCondLst>
                                  <p:childTnLst>
                                    <p:set>
                                      <p:cBhvr>
                                        <p:cTn id="33" dur="1" fill="hold">
                                          <p:stCondLst>
                                            <p:cond delay="0"/>
                                          </p:stCondLst>
                                        </p:cTn>
                                        <p:tgtEl>
                                          <p:spTgt spid="230"/>
                                        </p:tgtEl>
                                        <p:attrNameLst>
                                          <p:attrName>style.visibility</p:attrName>
                                        </p:attrNameLst>
                                      </p:cBhvr>
                                      <p:to>
                                        <p:strVal val="visible"/>
                                      </p:to>
                                    </p:set>
                                    <p:animEffect transition="in" filter="fade">
                                      <p:cBhvr>
                                        <p:cTn id="34"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Prototype Platform</a:t>
            </a:r>
            <a:endParaRPr dirty="0"/>
          </a:p>
        </p:txBody>
      </p:sp>
      <p:sp>
        <p:nvSpPr>
          <p:cNvPr id="241" name="Shape 241"/>
          <p:cNvSpPr txBox="1"/>
          <p:nvPr/>
        </p:nvSpPr>
        <p:spPr>
          <a:xfrm>
            <a:off x="7213450" y="4544125"/>
            <a:ext cx="1491600" cy="250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Hanxiao Lu</a:t>
            </a:r>
            <a:endParaRPr/>
          </a:p>
        </p:txBody>
      </p:sp>
      <p:pic>
        <p:nvPicPr>
          <p:cNvPr id="242" name="Shape 242"/>
          <p:cNvPicPr preferRelativeResize="0"/>
          <p:nvPr/>
        </p:nvPicPr>
        <p:blipFill>
          <a:blip r:embed="rId3">
            <a:alphaModFix/>
          </a:blip>
          <a:stretch>
            <a:fillRect/>
          </a:stretch>
        </p:blipFill>
        <p:spPr>
          <a:xfrm>
            <a:off x="5672075" y="2116336"/>
            <a:ext cx="2075375" cy="2111650"/>
          </a:xfrm>
          <a:prstGeom prst="rect">
            <a:avLst/>
          </a:prstGeom>
          <a:noFill/>
          <a:ln>
            <a:noFill/>
          </a:ln>
        </p:spPr>
      </p:pic>
      <p:pic>
        <p:nvPicPr>
          <p:cNvPr id="243" name="Shape 243"/>
          <p:cNvPicPr preferRelativeResize="0"/>
          <p:nvPr/>
        </p:nvPicPr>
        <p:blipFill>
          <a:blip r:embed="rId4">
            <a:alphaModFix/>
          </a:blip>
          <a:stretch>
            <a:fillRect/>
          </a:stretch>
        </p:blipFill>
        <p:spPr>
          <a:xfrm>
            <a:off x="636174" y="2116313"/>
            <a:ext cx="2835751" cy="2181587"/>
          </a:xfrm>
          <a:prstGeom prst="rect">
            <a:avLst/>
          </a:prstGeom>
          <a:noFill/>
          <a:ln>
            <a:noFill/>
          </a:ln>
        </p:spPr>
      </p:pic>
      <p:sp>
        <p:nvSpPr>
          <p:cNvPr id="244" name="Shape 244"/>
          <p:cNvSpPr/>
          <p:nvPr/>
        </p:nvSpPr>
        <p:spPr>
          <a:xfrm>
            <a:off x="3809700" y="2718854"/>
            <a:ext cx="1524600" cy="799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5" name="Shape 24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10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fade">
                                      <p:cBhvr>
                                        <p:cTn id="12" dur="1000"/>
                                        <p:tgtEl>
                                          <p:spTgt spid="2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gtEl>
                                        <p:attrNameLst>
                                          <p:attrName>style.visibility</p:attrName>
                                        </p:attrNameLst>
                                      </p:cBhvr>
                                      <p:to>
                                        <p:strVal val="visible"/>
                                      </p:to>
                                    </p:set>
                                    <p:animEffect transition="in" filter="fade">
                                      <p:cBhvr>
                                        <p:cTn id="17" dur="1000"/>
                                        <p:tgtEl>
                                          <p:spTgt spid="2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2"/>
                                        </p:tgtEl>
                                        <p:attrNameLst>
                                          <p:attrName>style.visibility</p:attrName>
                                        </p:attrNameLst>
                                      </p:cBhvr>
                                      <p:to>
                                        <p:strVal val="visible"/>
                                      </p:to>
                                    </p:set>
                                    <p:animEffect transition="in" filter="fade">
                                      <p:cBhvr>
                                        <p:cTn id="22" dur="1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791339" y="772047"/>
            <a:ext cx="7505700" cy="637764"/>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User Interface</a:t>
            </a:r>
            <a:endParaRPr dirty="0"/>
          </a:p>
        </p:txBody>
      </p:sp>
      <p:sp>
        <p:nvSpPr>
          <p:cNvPr id="252" name="Shape 252"/>
          <p:cNvSpPr txBox="1"/>
          <p:nvPr/>
        </p:nvSpPr>
        <p:spPr>
          <a:xfrm>
            <a:off x="7158225" y="4428475"/>
            <a:ext cx="1540800" cy="379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dirty="0"/>
              <a:t>Yuting Zhang</a:t>
            </a:r>
            <a:endParaRPr dirty="0"/>
          </a:p>
        </p:txBody>
      </p:sp>
      <p:sp>
        <p:nvSpPr>
          <p:cNvPr id="253" name="Shape 253"/>
          <p:cNvSpPr/>
          <p:nvPr/>
        </p:nvSpPr>
        <p:spPr>
          <a:xfrm>
            <a:off x="4390498" y="1946997"/>
            <a:ext cx="225300" cy="592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5" name="Shape 255"/>
          <p:cNvSpPr/>
          <p:nvPr/>
        </p:nvSpPr>
        <p:spPr>
          <a:xfrm rot="10800000">
            <a:off x="2598381" y="2692119"/>
            <a:ext cx="1336876" cy="1105159"/>
          </a:xfrm>
          <a:prstGeom prst="bentUpArrow">
            <a:avLst>
              <a:gd name="adj1" fmla="val 10778"/>
              <a:gd name="adj2" fmla="val 13888"/>
              <a:gd name="adj3" fmla="val 15748"/>
            </a:avLst>
          </a:prstGeom>
          <a:solidFill>
            <a:schemeClr val="lt2"/>
          </a:solidFill>
          <a:ln w="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6" name="Shape 256"/>
          <p:cNvSpPr/>
          <p:nvPr/>
        </p:nvSpPr>
        <p:spPr>
          <a:xfrm>
            <a:off x="3368882" y="3862513"/>
            <a:ext cx="814700" cy="23360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57" name="Shape 257"/>
          <p:cNvSpPr txBox="1"/>
          <p:nvPr/>
        </p:nvSpPr>
        <p:spPr>
          <a:xfrm>
            <a:off x="3335471" y="4049275"/>
            <a:ext cx="1072500" cy="379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dirty="0">
                <a:solidFill>
                  <a:schemeClr val="dk2"/>
                </a:solidFill>
                <a:latin typeface="Calibri"/>
                <a:ea typeface="Calibri"/>
                <a:cs typeface="Calibri"/>
                <a:sym typeface="Calibri"/>
              </a:rPr>
              <a:t>Send path</a:t>
            </a:r>
            <a:endParaRPr sz="1200" dirty="0">
              <a:solidFill>
                <a:schemeClr val="dk2"/>
              </a:solidFill>
              <a:latin typeface="Calibri"/>
              <a:ea typeface="Calibri"/>
              <a:cs typeface="Calibri"/>
              <a:sym typeface="Calibri"/>
            </a:endParaRPr>
          </a:p>
        </p:txBody>
      </p:sp>
      <p:sp>
        <p:nvSpPr>
          <p:cNvPr id="258" name="Shape 25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13</a:t>
            </a:fld>
            <a:endParaRPr/>
          </a:p>
        </p:txBody>
      </p:sp>
      <p:sp>
        <p:nvSpPr>
          <p:cNvPr id="3" name="TextBox 2">
            <a:extLst>
              <a:ext uri="{FF2B5EF4-FFF2-40B4-BE49-F238E27FC236}">
                <a16:creationId xmlns:a16="http://schemas.microsoft.com/office/drawing/2014/main" id="{DDEF6942-D900-42C1-A1D0-AE5E2A8309BB}"/>
              </a:ext>
            </a:extLst>
          </p:cNvPr>
          <p:cNvSpPr txBox="1"/>
          <p:nvPr/>
        </p:nvSpPr>
        <p:spPr>
          <a:xfrm>
            <a:off x="2464889" y="1539404"/>
            <a:ext cx="4111463" cy="307777"/>
          </a:xfrm>
          <a:prstGeom prst="rect">
            <a:avLst/>
          </a:prstGeom>
          <a:noFill/>
        </p:spPr>
        <p:txBody>
          <a:bodyPr wrap="square" rtlCol="0">
            <a:spAutoFit/>
          </a:bodyPr>
          <a:lstStyle/>
          <a:p>
            <a:pPr lvl="0"/>
            <a:r>
              <a:rPr lang="en-US" altLang="zh-CN" b="1" dirty="0"/>
              <a:t>Localization ( QR code system + Lidar System)</a:t>
            </a:r>
          </a:p>
        </p:txBody>
      </p:sp>
      <p:sp>
        <p:nvSpPr>
          <p:cNvPr id="13" name="Shape 253">
            <a:extLst>
              <a:ext uri="{FF2B5EF4-FFF2-40B4-BE49-F238E27FC236}">
                <a16:creationId xmlns:a16="http://schemas.microsoft.com/office/drawing/2014/main" id="{49344417-75CA-4B9B-8473-F3A1488ADF37}"/>
              </a:ext>
            </a:extLst>
          </p:cNvPr>
          <p:cNvSpPr/>
          <p:nvPr/>
        </p:nvSpPr>
        <p:spPr>
          <a:xfrm>
            <a:off x="4407971" y="3084540"/>
            <a:ext cx="225300" cy="592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TextBox 3">
            <a:extLst>
              <a:ext uri="{FF2B5EF4-FFF2-40B4-BE49-F238E27FC236}">
                <a16:creationId xmlns:a16="http://schemas.microsoft.com/office/drawing/2014/main" id="{33B01889-87AF-49E9-AA4C-A435E7F5154B}"/>
              </a:ext>
            </a:extLst>
          </p:cNvPr>
          <p:cNvSpPr txBox="1"/>
          <p:nvPr/>
        </p:nvSpPr>
        <p:spPr>
          <a:xfrm>
            <a:off x="4016923" y="2596368"/>
            <a:ext cx="1007399" cy="307777"/>
          </a:xfrm>
          <a:prstGeom prst="rect">
            <a:avLst/>
          </a:prstGeom>
          <a:noFill/>
        </p:spPr>
        <p:txBody>
          <a:bodyPr wrap="square" rtlCol="0">
            <a:spAutoFit/>
          </a:bodyPr>
          <a:lstStyle/>
          <a:p>
            <a:r>
              <a:rPr lang="en-US" altLang="zh-CN" b="1" dirty="0"/>
              <a:t>Database</a:t>
            </a:r>
            <a:endParaRPr lang="zh-CN" altLang="en-US" b="1" dirty="0"/>
          </a:p>
        </p:txBody>
      </p:sp>
      <p:sp>
        <p:nvSpPr>
          <p:cNvPr id="5" name="TextBox 4">
            <a:extLst>
              <a:ext uri="{FF2B5EF4-FFF2-40B4-BE49-F238E27FC236}">
                <a16:creationId xmlns:a16="http://schemas.microsoft.com/office/drawing/2014/main" id="{DD298DA2-F524-4D77-992C-94AE04C481F4}"/>
              </a:ext>
            </a:extLst>
          </p:cNvPr>
          <p:cNvSpPr txBox="1"/>
          <p:nvPr/>
        </p:nvSpPr>
        <p:spPr>
          <a:xfrm>
            <a:off x="1800925" y="2823526"/>
            <a:ext cx="890574" cy="461665"/>
          </a:xfrm>
          <a:prstGeom prst="rect">
            <a:avLst/>
          </a:prstGeom>
          <a:noFill/>
        </p:spPr>
        <p:txBody>
          <a:bodyPr wrap="square" rtlCol="0">
            <a:spAutoFit/>
          </a:bodyPr>
          <a:lstStyle/>
          <a:p>
            <a:pPr algn="ctr"/>
            <a:r>
              <a:rPr lang="en" altLang="zh-CN" sz="1200" dirty="0"/>
              <a:t>Send position</a:t>
            </a:r>
            <a:endParaRPr lang="zh-CN" altLang="en-US" sz="1200" dirty="0"/>
          </a:p>
        </p:txBody>
      </p:sp>
      <p:sp>
        <p:nvSpPr>
          <p:cNvPr id="6" name="TextBox 5">
            <a:extLst>
              <a:ext uri="{FF2B5EF4-FFF2-40B4-BE49-F238E27FC236}">
                <a16:creationId xmlns:a16="http://schemas.microsoft.com/office/drawing/2014/main" id="{CA6B0F25-D315-4128-AF27-472569FB3466}"/>
              </a:ext>
            </a:extLst>
          </p:cNvPr>
          <p:cNvSpPr txBox="1"/>
          <p:nvPr/>
        </p:nvSpPr>
        <p:spPr>
          <a:xfrm>
            <a:off x="4544189" y="2055142"/>
            <a:ext cx="1341565" cy="276999"/>
          </a:xfrm>
          <a:prstGeom prst="rect">
            <a:avLst/>
          </a:prstGeom>
          <a:noFill/>
        </p:spPr>
        <p:txBody>
          <a:bodyPr wrap="square" rtlCol="0">
            <a:spAutoFit/>
          </a:bodyPr>
          <a:lstStyle/>
          <a:p>
            <a:r>
              <a:rPr lang="en" altLang="zh-CN" sz="1200" dirty="0"/>
              <a:t>Send position</a:t>
            </a:r>
            <a:endParaRPr lang="zh-CN" altLang="en-US" sz="1200" dirty="0"/>
          </a:p>
        </p:txBody>
      </p:sp>
      <p:sp>
        <p:nvSpPr>
          <p:cNvPr id="17" name="TextBox 16">
            <a:extLst>
              <a:ext uri="{FF2B5EF4-FFF2-40B4-BE49-F238E27FC236}">
                <a16:creationId xmlns:a16="http://schemas.microsoft.com/office/drawing/2014/main" id="{90286065-FC08-422D-8ADE-5791DF83C4A1}"/>
              </a:ext>
            </a:extLst>
          </p:cNvPr>
          <p:cNvSpPr txBox="1"/>
          <p:nvPr/>
        </p:nvSpPr>
        <p:spPr>
          <a:xfrm>
            <a:off x="4578319" y="3192352"/>
            <a:ext cx="1341565" cy="276999"/>
          </a:xfrm>
          <a:prstGeom prst="rect">
            <a:avLst/>
          </a:prstGeom>
          <a:noFill/>
        </p:spPr>
        <p:txBody>
          <a:bodyPr wrap="square" rtlCol="0">
            <a:spAutoFit/>
          </a:bodyPr>
          <a:lstStyle/>
          <a:p>
            <a:r>
              <a:rPr lang="en" altLang="zh-CN" sz="1200" dirty="0"/>
              <a:t>Send position</a:t>
            </a:r>
            <a:endParaRPr lang="zh-CN" altLang="en-US" sz="1200" dirty="0"/>
          </a:p>
        </p:txBody>
      </p:sp>
      <p:sp>
        <p:nvSpPr>
          <p:cNvPr id="7" name="TextBox 6">
            <a:extLst>
              <a:ext uri="{FF2B5EF4-FFF2-40B4-BE49-F238E27FC236}">
                <a16:creationId xmlns:a16="http://schemas.microsoft.com/office/drawing/2014/main" id="{1417DA3A-EC82-455D-8C82-22D9B70E16DF}"/>
              </a:ext>
            </a:extLst>
          </p:cNvPr>
          <p:cNvSpPr txBox="1"/>
          <p:nvPr/>
        </p:nvSpPr>
        <p:spPr>
          <a:xfrm>
            <a:off x="4255088" y="3797278"/>
            <a:ext cx="633824" cy="338554"/>
          </a:xfrm>
          <a:prstGeom prst="rect">
            <a:avLst/>
          </a:prstGeom>
          <a:noFill/>
        </p:spPr>
        <p:txBody>
          <a:bodyPr wrap="square" rtlCol="0">
            <a:spAutoFit/>
          </a:bodyPr>
          <a:lstStyle/>
          <a:p>
            <a:pPr lvl="0">
              <a:spcBef>
                <a:spcPts val="1600"/>
              </a:spcBef>
            </a:pPr>
            <a:r>
              <a:rPr lang="en-US" altLang="zh-CN" sz="1600" b="1" dirty="0"/>
              <a:t>GUI</a:t>
            </a:r>
          </a:p>
        </p:txBody>
      </p:sp>
      <p:sp>
        <p:nvSpPr>
          <p:cNvPr id="8" name="TextBox 7">
            <a:extLst>
              <a:ext uri="{FF2B5EF4-FFF2-40B4-BE49-F238E27FC236}">
                <a16:creationId xmlns:a16="http://schemas.microsoft.com/office/drawing/2014/main" id="{EE949406-3923-4E68-B4C7-269BFD1B8A4B}"/>
              </a:ext>
            </a:extLst>
          </p:cNvPr>
          <p:cNvSpPr txBox="1"/>
          <p:nvPr/>
        </p:nvSpPr>
        <p:spPr>
          <a:xfrm>
            <a:off x="2173188" y="3797278"/>
            <a:ext cx="1195694" cy="338554"/>
          </a:xfrm>
          <a:prstGeom prst="rect">
            <a:avLst/>
          </a:prstGeom>
          <a:noFill/>
        </p:spPr>
        <p:txBody>
          <a:bodyPr wrap="square" rtlCol="0">
            <a:spAutoFit/>
          </a:bodyPr>
          <a:lstStyle/>
          <a:p>
            <a:r>
              <a:rPr lang="en" altLang="zh-CN" sz="1600" b="1" dirty="0"/>
              <a:t>Algorithm</a:t>
            </a:r>
            <a:endParaRPr lang="zh-CN" altLang="en-US" sz="16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Shape 263"/>
          <p:cNvPicPr preferRelativeResize="0"/>
          <p:nvPr/>
        </p:nvPicPr>
        <p:blipFill>
          <a:blip r:embed="rId3">
            <a:alphaModFix/>
          </a:blip>
          <a:stretch>
            <a:fillRect/>
          </a:stretch>
        </p:blipFill>
        <p:spPr>
          <a:xfrm>
            <a:off x="650667" y="1462811"/>
            <a:ext cx="3538192" cy="2645375"/>
          </a:xfrm>
          <a:prstGeom prst="rect">
            <a:avLst/>
          </a:prstGeom>
          <a:noFill/>
          <a:ln>
            <a:noFill/>
          </a:ln>
        </p:spPr>
      </p:pic>
      <p:grpSp>
        <p:nvGrpSpPr>
          <p:cNvPr id="2" name="Group 1">
            <a:extLst>
              <a:ext uri="{FF2B5EF4-FFF2-40B4-BE49-F238E27FC236}">
                <a16:creationId xmlns:a16="http://schemas.microsoft.com/office/drawing/2014/main" id="{F572821A-7C6B-4FBA-9088-8342AC62E1D5}"/>
              </a:ext>
            </a:extLst>
          </p:cNvPr>
          <p:cNvGrpSpPr/>
          <p:nvPr/>
        </p:nvGrpSpPr>
        <p:grpSpPr>
          <a:xfrm>
            <a:off x="4384910" y="2785498"/>
            <a:ext cx="1148211" cy="611798"/>
            <a:chOff x="4384910" y="2785498"/>
            <a:chExt cx="1148211" cy="611798"/>
          </a:xfrm>
        </p:grpSpPr>
        <p:sp>
          <p:nvSpPr>
            <p:cNvPr id="264" name="Shape 264"/>
            <p:cNvSpPr/>
            <p:nvPr/>
          </p:nvSpPr>
          <p:spPr>
            <a:xfrm>
              <a:off x="4384910" y="2785498"/>
              <a:ext cx="1148211" cy="2490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5" name="Shape 265"/>
            <p:cNvSpPr txBox="1"/>
            <p:nvPr/>
          </p:nvSpPr>
          <p:spPr>
            <a:xfrm>
              <a:off x="4583076" y="3009725"/>
              <a:ext cx="769836" cy="387571"/>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Control</a:t>
              </a:r>
              <a:endParaRPr/>
            </a:p>
          </p:txBody>
        </p:sp>
      </p:grpSp>
      <p:sp>
        <p:nvSpPr>
          <p:cNvPr id="266" name="Shape 266"/>
          <p:cNvSpPr txBox="1"/>
          <p:nvPr/>
        </p:nvSpPr>
        <p:spPr>
          <a:xfrm>
            <a:off x="7158225" y="4428475"/>
            <a:ext cx="1540800" cy="379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Yuting Zhang</a:t>
            </a:r>
            <a:endParaRPr/>
          </a:p>
        </p:txBody>
      </p:sp>
      <p:sp>
        <p:nvSpPr>
          <p:cNvPr id="267" name="Shape 26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14</a:t>
            </a:fld>
            <a:endParaRPr/>
          </a:p>
        </p:txBody>
      </p:sp>
      <p:pic>
        <p:nvPicPr>
          <p:cNvPr id="268" name="Shape 268"/>
          <p:cNvPicPr preferRelativeResize="0"/>
          <p:nvPr/>
        </p:nvPicPr>
        <p:blipFill>
          <a:blip r:embed="rId4">
            <a:alphaModFix/>
          </a:blip>
          <a:stretch>
            <a:fillRect/>
          </a:stretch>
        </p:blipFill>
        <p:spPr>
          <a:xfrm>
            <a:off x="5629071" y="1636460"/>
            <a:ext cx="3069954" cy="22980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left)">
                                      <p:cBhvr>
                                        <p:cTn id="7" dur="1000"/>
                                        <p:tgtEl>
                                          <p:spTgt spid="2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788875" y="599832"/>
            <a:ext cx="7505700" cy="668314"/>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The Algorithm </a:t>
            </a:r>
            <a:endParaRPr dirty="0"/>
          </a:p>
        </p:txBody>
      </p:sp>
      <p:sp>
        <p:nvSpPr>
          <p:cNvPr id="274" name="Shape 274"/>
          <p:cNvSpPr txBox="1"/>
          <p:nvPr/>
        </p:nvSpPr>
        <p:spPr>
          <a:xfrm>
            <a:off x="6743425" y="4558825"/>
            <a:ext cx="1813200" cy="320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Yuting Zhang</a:t>
            </a:r>
            <a:endParaRPr/>
          </a:p>
        </p:txBody>
      </p:sp>
      <p:sp>
        <p:nvSpPr>
          <p:cNvPr id="275" name="Shape 275"/>
          <p:cNvSpPr txBox="1"/>
          <p:nvPr/>
        </p:nvSpPr>
        <p:spPr>
          <a:xfrm>
            <a:off x="788875" y="1433940"/>
            <a:ext cx="3881100" cy="2524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dirty="0"/>
              <a:t>Input:</a:t>
            </a:r>
            <a:endParaRPr b="1" dirty="0"/>
          </a:p>
          <a:p>
            <a:pPr marL="0" lvl="0" indent="0">
              <a:spcBef>
                <a:spcPts val="0"/>
              </a:spcBef>
              <a:spcAft>
                <a:spcPts val="0"/>
              </a:spcAft>
              <a:buNone/>
            </a:pPr>
            <a:endParaRPr b="1" dirty="0"/>
          </a:p>
          <a:p>
            <a:pPr marL="0" lvl="0" indent="0">
              <a:spcBef>
                <a:spcPts val="0"/>
              </a:spcBef>
              <a:spcAft>
                <a:spcPts val="0"/>
              </a:spcAft>
              <a:buNone/>
            </a:pPr>
            <a:r>
              <a:rPr lang="en" dirty="0"/>
              <a:t>N    ------------------  Number of Nodes        </a:t>
            </a:r>
            <a:endParaRPr dirty="0"/>
          </a:p>
          <a:p>
            <a:pPr marL="0" lvl="0" indent="0">
              <a:spcBef>
                <a:spcPts val="0"/>
              </a:spcBef>
              <a:spcAft>
                <a:spcPts val="0"/>
              </a:spcAft>
              <a:buNone/>
            </a:pPr>
            <a:r>
              <a:rPr lang="en" dirty="0"/>
              <a:t>Velx   ---------------  velocity matrix in x axis</a:t>
            </a:r>
            <a:endParaRPr dirty="0"/>
          </a:p>
          <a:p>
            <a:pPr marL="0" lvl="0" indent="0">
              <a:spcBef>
                <a:spcPts val="0"/>
              </a:spcBef>
              <a:spcAft>
                <a:spcPts val="0"/>
              </a:spcAft>
              <a:buNone/>
            </a:pPr>
            <a:r>
              <a:rPr lang="en" dirty="0"/>
              <a:t>Vely   ---------------  velocity matrix in y axis</a:t>
            </a:r>
            <a:endParaRPr dirty="0"/>
          </a:p>
          <a:p>
            <a:pPr marL="0" lvl="0" indent="0">
              <a:spcBef>
                <a:spcPts val="0"/>
              </a:spcBef>
              <a:spcAft>
                <a:spcPts val="0"/>
              </a:spcAft>
              <a:buNone/>
            </a:pPr>
            <a:r>
              <a:rPr lang="en" dirty="0"/>
              <a:t>Delay   -------------  delay matrix for N nodes</a:t>
            </a:r>
            <a:endParaRPr dirty="0"/>
          </a:p>
          <a:p>
            <a:pPr marL="0" lvl="0" indent="0">
              <a:spcBef>
                <a:spcPts val="0"/>
              </a:spcBef>
              <a:spcAft>
                <a:spcPts val="0"/>
              </a:spcAft>
              <a:buNone/>
            </a:pPr>
            <a:r>
              <a:rPr lang="en" dirty="0"/>
              <a:t>Positionx  ---------  initial position in x axis</a:t>
            </a:r>
            <a:endParaRPr dirty="0"/>
          </a:p>
          <a:p>
            <a:pPr marL="0" lvl="0" indent="0">
              <a:spcBef>
                <a:spcPts val="0"/>
              </a:spcBef>
              <a:spcAft>
                <a:spcPts val="0"/>
              </a:spcAft>
              <a:buNone/>
            </a:pPr>
            <a:r>
              <a:rPr lang="en" dirty="0"/>
              <a:t>Positiony  ---------  initial position in y axis</a:t>
            </a:r>
            <a:endParaRPr dirty="0"/>
          </a:p>
          <a:p>
            <a:pPr marL="0" lvl="0" indent="0">
              <a:spcBef>
                <a:spcPts val="0"/>
              </a:spcBef>
              <a:spcAft>
                <a:spcPts val="0"/>
              </a:spcAft>
              <a:buNone/>
            </a:pPr>
            <a:r>
              <a:rPr lang="en" dirty="0"/>
              <a:t>Noise    ------------  add some noise</a:t>
            </a:r>
            <a:endParaRPr dirty="0"/>
          </a:p>
          <a:p>
            <a:pPr marL="0" lvl="0" indent="0">
              <a:spcBef>
                <a:spcPts val="0"/>
              </a:spcBef>
              <a:spcAft>
                <a:spcPts val="0"/>
              </a:spcAft>
              <a:buNone/>
            </a:pPr>
            <a:r>
              <a:rPr lang="en" dirty="0"/>
              <a:t>Weight  ------------  weight determined by time                                                                       .                           and distance</a:t>
            </a:r>
            <a:endParaRPr dirty="0"/>
          </a:p>
        </p:txBody>
      </p:sp>
      <p:sp>
        <p:nvSpPr>
          <p:cNvPr id="276" name="Shape 276"/>
          <p:cNvSpPr txBox="1"/>
          <p:nvPr/>
        </p:nvSpPr>
        <p:spPr>
          <a:xfrm>
            <a:off x="4913875" y="1433940"/>
            <a:ext cx="3659100" cy="2355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dirty="0"/>
              <a:t>Output:</a:t>
            </a:r>
            <a:endParaRPr b="1" dirty="0"/>
          </a:p>
          <a:p>
            <a:pPr marL="0" lvl="0" indent="0">
              <a:spcBef>
                <a:spcPts val="0"/>
              </a:spcBef>
              <a:spcAft>
                <a:spcPts val="0"/>
              </a:spcAft>
              <a:buNone/>
            </a:pPr>
            <a:endParaRPr dirty="0"/>
          </a:p>
          <a:p>
            <a:pPr marL="0" lvl="0" indent="0">
              <a:spcBef>
                <a:spcPts val="0"/>
              </a:spcBef>
              <a:spcAft>
                <a:spcPts val="0"/>
              </a:spcAft>
              <a:buNone/>
            </a:pPr>
            <a:r>
              <a:rPr lang="en" dirty="0"/>
              <a:t>Path      -------------------- optimal path</a:t>
            </a:r>
            <a:endParaRPr dirty="0"/>
          </a:p>
          <a:p>
            <a:pPr marL="0" lvl="0" indent="0">
              <a:spcBef>
                <a:spcPts val="0"/>
              </a:spcBef>
              <a:spcAft>
                <a:spcPts val="0"/>
              </a:spcAft>
              <a:buNone/>
            </a:pPr>
            <a:r>
              <a:rPr lang="en" dirty="0"/>
              <a:t>Distance     ---------------- distance from                .                                     destination</a:t>
            </a:r>
            <a:endParaRPr dirty="0"/>
          </a:p>
          <a:p>
            <a:pPr marL="0" lvl="0" indent="0">
              <a:spcBef>
                <a:spcPts val="0"/>
              </a:spcBef>
              <a:spcAft>
                <a:spcPts val="0"/>
              </a:spcAft>
              <a:buNone/>
            </a:pPr>
            <a:r>
              <a:rPr lang="en" dirty="0"/>
              <a:t>Time           ---------------- time to arrive        </a:t>
            </a:r>
            <a:endParaRPr dirty="0"/>
          </a:p>
          <a:p>
            <a:pPr marL="0" lvl="0" indent="0">
              <a:spcBef>
                <a:spcPts val="0"/>
              </a:spcBef>
              <a:spcAft>
                <a:spcPts val="0"/>
              </a:spcAft>
              <a:buNone/>
            </a:pPr>
            <a:r>
              <a:rPr lang="en" dirty="0"/>
              <a:t>.                                     destination</a:t>
            </a:r>
            <a:endParaRPr dirty="0"/>
          </a:p>
          <a:p>
            <a:pPr marL="0" lvl="0" indent="0">
              <a:spcBef>
                <a:spcPts val="0"/>
              </a:spcBef>
              <a:spcAft>
                <a:spcPts val="0"/>
              </a:spcAft>
              <a:buNone/>
            </a:pPr>
            <a:r>
              <a:rPr lang="en" dirty="0"/>
              <a:t>Obj function   -------------- for future use</a:t>
            </a:r>
            <a:endParaRPr dirty="0"/>
          </a:p>
          <a:p>
            <a:pPr marL="0" lvl="0" indent="0">
              <a:spcBef>
                <a:spcPts val="0"/>
              </a:spcBef>
              <a:spcAft>
                <a:spcPts val="0"/>
              </a:spcAft>
              <a:buNone/>
            </a:pPr>
            <a:r>
              <a:rPr lang="en" dirty="0"/>
              <a:t>Number of hops ----------- both normal and optimal, for comparison.</a:t>
            </a:r>
            <a:endParaRPr dirty="0"/>
          </a:p>
        </p:txBody>
      </p:sp>
      <p:sp>
        <p:nvSpPr>
          <p:cNvPr id="277" name="Shape 27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000"/>
                                        <p:tgtEl>
                                          <p:spTgt spid="2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Effect transition="in" filter="fade">
                                      <p:cBhvr>
                                        <p:cTn id="12" dur="1000"/>
                                        <p:tgtEl>
                                          <p:spTgt spid="2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
                                        </p:tgtEl>
                                        <p:attrNameLst>
                                          <p:attrName>style.visibility</p:attrName>
                                        </p:attrNameLst>
                                      </p:cBhvr>
                                      <p:to>
                                        <p:strVal val="visible"/>
                                      </p:to>
                                    </p:set>
                                    <p:animEffect transition="in" filter="fade">
                                      <p:cBhvr>
                                        <p:cTn id="17" dur="1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3" name="Shape 283"/>
          <p:cNvPicPr preferRelativeResize="0"/>
          <p:nvPr/>
        </p:nvPicPr>
        <p:blipFill>
          <a:blip r:embed="rId5">
            <a:alphaModFix/>
          </a:blip>
          <a:stretch>
            <a:fillRect/>
          </a:stretch>
        </p:blipFill>
        <p:spPr>
          <a:xfrm>
            <a:off x="819150" y="1844771"/>
            <a:ext cx="2704961" cy="2403429"/>
          </a:xfrm>
          <a:prstGeom prst="rect">
            <a:avLst/>
          </a:prstGeom>
          <a:noFill/>
          <a:ln>
            <a:noFill/>
          </a:ln>
        </p:spPr>
      </p:pic>
      <p:sp>
        <p:nvSpPr>
          <p:cNvPr id="284" name="Shape 284"/>
          <p:cNvSpPr txBox="1"/>
          <p:nvPr/>
        </p:nvSpPr>
        <p:spPr>
          <a:xfrm>
            <a:off x="7294750" y="4438725"/>
            <a:ext cx="1504200" cy="293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Fahad almaraghi</a:t>
            </a:r>
            <a:endParaRPr/>
          </a:p>
        </p:txBody>
      </p:sp>
      <p:sp>
        <p:nvSpPr>
          <p:cNvPr id="285" name="Shape 285"/>
          <p:cNvSpPr txBox="1">
            <a:spLocks noGrp="1"/>
          </p:cNvSpPr>
          <p:nvPr>
            <p:ph type="title"/>
          </p:nvPr>
        </p:nvSpPr>
        <p:spPr>
          <a:xfrm>
            <a:off x="761675" y="704775"/>
            <a:ext cx="7505700" cy="65615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 Results</a:t>
            </a:r>
            <a:endParaRPr dirty="0"/>
          </a:p>
        </p:txBody>
      </p:sp>
      <p:sp>
        <p:nvSpPr>
          <p:cNvPr id="286" name="Shape 28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pic>
        <p:nvPicPr>
          <p:cNvPr id="4" name="vedio2">
            <a:hlinkClick r:id="" action="ppaction://media"/>
            <a:extLst>
              <a:ext uri="{FF2B5EF4-FFF2-40B4-BE49-F238E27FC236}">
                <a16:creationId xmlns:a16="http://schemas.microsoft.com/office/drawing/2014/main" id="{04D96FFF-E08A-4EFC-AF0E-E340D08418DD}"/>
              </a:ext>
            </a:extLst>
          </p:cNvPr>
          <p:cNvPicPr>
            <a:picLocks noChangeAspect="1"/>
          </p:cNvPicPr>
          <p:nvPr>
            <a:videoFile r:link="rId1"/>
            <p:extLst>
              <p:ext uri="{DAA4B4D4-6D71-4841-9C94-3DE7FCFB9230}">
                <p14:media xmlns:p14="http://schemas.microsoft.com/office/powerpoint/2010/main" r:embed="rId2">
                  <p14:trim end="30713"/>
                </p14:media>
              </p:ext>
            </p:extLst>
          </p:nvPr>
        </p:nvPicPr>
        <p:blipFill>
          <a:blip r:embed="rId6"/>
          <a:stretch>
            <a:fillRect/>
          </a:stretch>
        </p:blipFill>
        <p:spPr>
          <a:xfrm>
            <a:off x="3893960" y="1844771"/>
            <a:ext cx="4152890" cy="23879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10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3"/>
                                        </p:tgtEl>
                                        <p:attrNameLst>
                                          <p:attrName>style.visibility</p:attrName>
                                        </p:attrNameLst>
                                      </p:cBhvr>
                                      <p:to>
                                        <p:strVal val="visible"/>
                                      </p:to>
                                    </p:set>
                                    <p:animEffect transition="in" filter="fade">
                                      <p:cBhvr>
                                        <p:cTn id="12" dur="1000"/>
                                        <p:tgtEl>
                                          <p:spTgt spid="2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38889E-6 -7.40741E-7 L -0.15295 -0.09074 " pathEditMode="relative" rAng="0" ptsTypes="AA">
                                      <p:cBhvr>
                                        <p:cTn id="21" dur="1000" fill="hold"/>
                                        <p:tgtEl>
                                          <p:spTgt spid="4"/>
                                        </p:tgtEl>
                                        <p:attrNameLst>
                                          <p:attrName>ppt_x</p:attrName>
                                          <p:attrName>ppt_y</p:attrName>
                                        </p:attrNameLst>
                                      </p:cBhvr>
                                      <p:rCtr x="-7656" y="-4537"/>
                                    </p:animMotion>
                                  </p:childTnLst>
                                </p:cTn>
                              </p:par>
                              <p:par>
                                <p:cTn id="22" presetID="6" presetClass="emph" presetSubtype="0" fill="hold" nodeType="withEffect">
                                  <p:stCondLst>
                                    <p:cond delay="0"/>
                                  </p:stCondLst>
                                  <p:childTnLst>
                                    <p:animScale>
                                      <p:cBhvr>
                                        <p:cTn id="23" dur="1000" fill="hold"/>
                                        <p:tgtEl>
                                          <p:spTgt spid="4"/>
                                        </p:tgtEl>
                                      </p:cBhvr>
                                      <p:by x="200000" y="200000"/>
                                    </p:animScale>
                                  </p:childTnLst>
                                </p:cTn>
                              </p:par>
                              <p:par>
                                <p:cTn id="24" presetID="1" presetClass="mediacall" presetSubtype="0" fill="hold" nodeType="withEffect">
                                  <p:stCondLst>
                                    <p:cond delay="0"/>
                                  </p:stCondLst>
                                  <p:childTnLst>
                                    <p:cmd type="call" cmd="playFrom(0.0)">
                                      <p:cBhvr>
                                        <p:cTn id="25" dur="1" fill="hold"/>
                                        <p:tgtEl>
                                          <p:spTgt spid="4"/>
                                        </p:tgtEl>
                                      </p:cBhvr>
                                    </p:cmd>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00035 -0.00154 L 1.38889E-6 3.33333E-6 " pathEditMode="relative" rAng="0" ptsTypes="AA">
                                      <p:cBhvr>
                                        <p:cTn id="29" dur="1000" fill="hold"/>
                                        <p:tgtEl>
                                          <p:spTgt spid="4"/>
                                        </p:tgtEl>
                                        <p:attrNameLst>
                                          <p:attrName>ppt_x</p:attrName>
                                          <p:attrName>ppt_y</p:attrName>
                                        </p:attrNameLst>
                                      </p:cBhvr>
                                      <p:rCtr x="35" y="123"/>
                                    </p:animMotion>
                                  </p:childTnLst>
                                </p:cTn>
                              </p:par>
                              <p:par>
                                <p:cTn id="30" presetID="6" presetClass="emph" presetSubtype="0" fill="hold" nodeType="withEffect">
                                  <p:stCondLst>
                                    <p:cond delay="0"/>
                                  </p:stCondLst>
                                  <p:childTnLst>
                                    <p:animScale>
                                      <p:cBhvr>
                                        <p:cTn id="31" dur="1000" fill="hold"/>
                                        <p:tgtEl>
                                          <p:spTgt spid="4"/>
                                        </p:tgtEl>
                                      </p:cBhvr>
                                      <p:by x="45000" y="4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Results </a:t>
            </a:r>
            <a:endParaRPr/>
          </a:p>
        </p:txBody>
      </p:sp>
      <p:pic>
        <p:nvPicPr>
          <p:cNvPr id="292" name="Shape 292"/>
          <p:cNvPicPr preferRelativeResize="0"/>
          <p:nvPr/>
        </p:nvPicPr>
        <p:blipFill>
          <a:blip r:embed="rId3">
            <a:alphaModFix/>
          </a:blip>
          <a:stretch>
            <a:fillRect/>
          </a:stretch>
        </p:blipFill>
        <p:spPr>
          <a:xfrm>
            <a:off x="906375" y="1964959"/>
            <a:ext cx="4116025" cy="2499525"/>
          </a:xfrm>
          <a:prstGeom prst="rect">
            <a:avLst/>
          </a:prstGeom>
          <a:noFill/>
          <a:ln>
            <a:noFill/>
          </a:ln>
        </p:spPr>
      </p:pic>
      <p:pic>
        <p:nvPicPr>
          <p:cNvPr id="293" name="Shape 293"/>
          <p:cNvPicPr preferRelativeResize="0"/>
          <p:nvPr/>
        </p:nvPicPr>
        <p:blipFill>
          <a:blip r:embed="rId4">
            <a:alphaModFix/>
          </a:blip>
          <a:stretch>
            <a:fillRect/>
          </a:stretch>
        </p:blipFill>
        <p:spPr>
          <a:xfrm>
            <a:off x="4986800" y="2194825"/>
            <a:ext cx="3481850" cy="2039775"/>
          </a:xfrm>
          <a:prstGeom prst="rect">
            <a:avLst/>
          </a:prstGeom>
          <a:noFill/>
          <a:ln>
            <a:noFill/>
          </a:ln>
        </p:spPr>
      </p:pic>
      <p:sp>
        <p:nvSpPr>
          <p:cNvPr id="294" name="Shape 294"/>
          <p:cNvSpPr txBox="1"/>
          <p:nvPr/>
        </p:nvSpPr>
        <p:spPr>
          <a:xfrm>
            <a:off x="7294750" y="4438725"/>
            <a:ext cx="1504200" cy="293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Fahad almaraghi</a:t>
            </a:r>
            <a:endParaRPr/>
          </a:p>
        </p:txBody>
      </p:sp>
      <p:sp>
        <p:nvSpPr>
          <p:cNvPr id="295" name="Shape 29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1000"/>
                                        <p:tgtEl>
                                          <p:spTgt spid="2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2"/>
                                        </p:tgtEl>
                                        <p:attrNameLst>
                                          <p:attrName>style.visibility</p:attrName>
                                        </p:attrNameLst>
                                      </p:cBhvr>
                                      <p:to>
                                        <p:strVal val="visible"/>
                                      </p:to>
                                    </p:set>
                                    <p:animEffect transition="in" filter="fade">
                                      <p:cBhvr>
                                        <p:cTn id="12" dur="1000"/>
                                        <p:tgtEl>
                                          <p:spTgt spid="2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fade">
                                      <p:cBhvr>
                                        <p:cTn id="17"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Results </a:t>
            </a:r>
            <a:endParaRPr/>
          </a:p>
        </p:txBody>
      </p:sp>
      <p:sp>
        <p:nvSpPr>
          <p:cNvPr id="301" name="Shape 301"/>
          <p:cNvSpPr txBox="1"/>
          <p:nvPr/>
        </p:nvSpPr>
        <p:spPr>
          <a:xfrm>
            <a:off x="7294750" y="4438725"/>
            <a:ext cx="1504200" cy="293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Fahad almaraghi</a:t>
            </a:r>
            <a:endParaRPr/>
          </a:p>
        </p:txBody>
      </p:sp>
      <p:pic>
        <p:nvPicPr>
          <p:cNvPr id="302" name="Shape 302"/>
          <p:cNvPicPr preferRelativeResize="0"/>
          <p:nvPr/>
        </p:nvPicPr>
        <p:blipFill>
          <a:blip r:embed="rId3">
            <a:alphaModFix/>
          </a:blip>
          <a:stretch>
            <a:fillRect/>
          </a:stretch>
        </p:blipFill>
        <p:spPr>
          <a:xfrm>
            <a:off x="5340150" y="2068700"/>
            <a:ext cx="2984699" cy="1908726"/>
          </a:xfrm>
          <a:prstGeom prst="rect">
            <a:avLst/>
          </a:prstGeom>
          <a:noFill/>
          <a:ln>
            <a:noFill/>
          </a:ln>
        </p:spPr>
      </p:pic>
      <p:pic>
        <p:nvPicPr>
          <p:cNvPr id="303" name="Shape 303"/>
          <p:cNvPicPr preferRelativeResize="0"/>
          <p:nvPr/>
        </p:nvPicPr>
        <p:blipFill>
          <a:blip r:embed="rId4">
            <a:alphaModFix/>
          </a:blip>
          <a:stretch>
            <a:fillRect/>
          </a:stretch>
        </p:blipFill>
        <p:spPr>
          <a:xfrm>
            <a:off x="1217049" y="2109938"/>
            <a:ext cx="2823150" cy="1826249"/>
          </a:xfrm>
          <a:prstGeom prst="rect">
            <a:avLst/>
          </a:prstGeom>
          <a:noFill/>
          <a:ln>
            <a:noFill/>
          </a:ln>
        </p:spPr>
      </p:pic>
      <p:sp>
        <p:nvSpPr>
          <p:cNvPr id="304" name="Shape 30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3"/>
                                        </p:tgtEl>
                                        <p:attrNameLst>
                                          <p:attrName>style.visibility</p:attrName>
                                        </p:attrNameLst>
                                      </p:cBhvr>
                                      <p:to>
                                        <p:strVal val="visible"/>
                                      </p:to>
                                    </p:set>
                                    <p:animEffect transition="in" filter="fade">
                                      <p:cBhvr>
                                        <p:cTn id="12" dur="1000"/>
                                        <p:tgtEl>
                                          <p:spTgt spid="3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2"/>
                                        </p:tgtEl>
                                        <p:attrNameLst>
                                          <p:attrName>style.visibility</p:attrName>
                                        </p:attrNameLst>
                                      </p:cBhvr>
                                      <p:to>
                                        <p:strVal val="visible"/>
                                      </p:to>
                                    </p:set>
                                    <p:animEffect transition="in" filter="fade">
                                      <p:cBhvr>
                                        <p:cTn id="17" dur="10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Final Product </a:t>
            </a:r>
            <a:endParaRPr/>
          </a:p>
        </p:txBody>
      </p:sp>
      <p:sp>
        <p:nvSpPr>
          <p:cNvPr id="310" name="Shape 310"/>
          <p:cNvSpPr txBox="1">
            <a:spLocks noGrp="1"/>
          </p:cNvSpPr>
          <p:nvPr>
            <p:ph type="body" idx="1"/>
          </p:nvPr>
        </p:nvSpPr>
        <p:spPr>
          <a:xfrm>
            <a:off x="1246315" y="1895462"/>
            <a:ext cx="2698286" cy="24480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SzPts val="1300"/>
              <a:buChar char="●"/>
            </a:pPr>
            <a:r>
              <a:rPr lang="en" dirty="0"/>
              <a:t>Raspberry Pi 3 Model B+</a:t>
            </a:r>
            <a:endParaRPr dirty="0"/>
          </a:p>
          <a:p>
            <a:pPr marL="457200" lvl="0" indent="-311150" rtl="0">
              <a:spcBef>
                <a:spcPts val="0"/>
              </a:spcBef>
              <a:spcAft>
                <a:spcPts val="0"/>
              </a:spcAft>
              <a:buSzPts val="1300"/>
              <a:buChar char="●"/>
            </a:pPr>
            <a:r>
              <a:rPr lang="en" dirty="0"/>
              <a:t>Custom PCB </a:t>
            </a:r>
            <a:endParaRPr dirty="0"/>
          </a:p>
          <a:p>
            <a:pPr marL="457200" lvl="0" indent="-311150" rtl="0">
              <a:spcBef>
                <a:spcPts val="0"/>
              </a:spcBef>
              <a:spcAft>
                <a:spcPts val="0"/>
              </a:spcAft>
              <a:buSzPts val="1300"/>
              <a:buChar char="●"/>
            </a:pPr>
            <a:r>
              <a:rPr lang="en" dirty="0"/>
              <a:t>Chassis</a:t>
            </a:r>
            <a:endParaRPr dirty="0"/>
          </a:p>
          <a:p>
            <a:pPr marL="457200" lvl="0" indent="-311150" rtl="0">
              <a:spcBef>
                <a:spcPts val="0"/>
              </a:spcBef>
              <a:spcAft>
                <a:spcPts val="0"/>
              </a:spcAft>
              <a:buSzPts val="1300"/>
              <a:buChar char="●"/>
            </a:pPr>
            <a:r>
              <a:rPr lang="en" dirty="0"/>
              <a:t>Lidar</a:t>
            </a:r>
            <a:endParaRPr dirty="0"/>
          </a:p>
          <a:p>
            <a:pPr marL="457200" lvl="0" indent="-311150" rtl="0">
              <a:spcBef>
                <a:spcPts val="0"/>
              </a:spcBef>
              <a:spcAft>
                <a:spcPts val="0"/>
              </a:spcAft>
              <a:buSzPts val="1300"/>
              <a:buChar char="●"/>
            </a:pPr>
            <a:r>
              <a:rPr lang="en" dirty="0"/>
              <a:t>Lidar Mechanism </a:t>
            </a:r>
            <a:endParaRPr dirty="0"/>
          </a:p>
          <a:p>
            <a:pPr marL="457200" lvl="0" indent="-311150" rtl="0">
              <a:spcBef>
                <a:spcPts val="0"/>
              </a:spcBef>
              <a:spcAft>
                <a:spcPts val="0"/>
              </a:spcAft>
              <a:buSzPts val="1300"/>
              <a:buChar char="●"/>
            </a:pPr>
            <a:r>
              <a:rPr lang="en" dirty="0"/>
              <a:t>Database </a:t>
            </a:r>
            <a:endParaRPr dirty="0"/>
          </a:p>
          <a:p>
            <a:pPr marL="457200" lvl="0" indent="-311150" rtl="0">
              <a:spcBef>
                <a:spcPts val="0"/>
              </a:spcBef>
              <a:spcAft>
                <a:spcPts val="0"/>
              </a:spcAft>
              <a:buSzPts val="1300"/>
              <a:buChar char="●"/>
            </a:pPr>
            <a:r>
              <a:rPr lang="en" dirty="0"/>
              <a:t>GUI </a:t>
            </a:r>
            <a:endParaRPr dirty="0"/>
          </a:p>
          <a:p>
            <a:pPr marL="457200" lvl="0" indent="-311150" rtl="0">
              <a:spcBef>
                <a:spcPts val="0"/>
              </a:spcBef>
              <a:spcAft>
                <a:spcPts val="0"/>
              </a:spcAft>
              <a:buSzPts val="1300"/>
              <a:buChar char="●"/>
            </a:pPr>
            <a:r>
              <a:rPr lang="en" dirty="0"/>
              <a:t>Network </a:t>
            </a:r>
            <a:endParaRPr dirty="0"/>
          </a:p>
          <a:p>
            <a:pPr marL="457200" lvl="0" indent="-311150" rtl="0">
              <a:spcBef>
                <a:spcPts val="0"/>
              </a:spcBef>
              <a:spcAft>
                <a:spcPts val="0"/>
              </a:spcAft>
              <a:buSzPts val="1300"/>
              <a:buChar char="●"/>
            </a:pPr>
            <a:r>
              <a:rPr lang="en" dirty="0"/>
              <a:t>The Algorithm </a:t>
            </a:r>
            <a:endParaRPr dirty="0"/>
          </a:p>
          <a:p>
            <a:pPr marL="457200" lvl="0" indent="-311150">
              <a:spcBef>
                <a:spcPts val="0"/>
              </a:spcBef>
              <a:spcAft>
                <a:spcPts val="0"/>
              </a:spcAft>
              <a:buSzPts val="1300"/>
              <a:buChar char="●"/>
            </a:pPr>
            <a:r>
              <a:rPr lang="en" dirty="0"/>
              <a:t>External Power Pack </a:t>
            </a:r>
            <a:endParaRPr dirty="0"/>
          </a:p>
        </p:txBody>
      </p:sp>
      <p:pic>
        <p:nvPicPr>
          <p:cNvPr id="311" name="Shape 311"/>
          <p:cNvPicPr preferRelativeResize="0"/>
          <p:nvPr/>
        </p:nvPicPr>
        <p:blipFill>
          <a:blip r:embed="rId3">
            <a:alphaModFix/>
          </a:blip>
          <a:stretch>
            <a:fillRect/>
          </a:stretch>
        </p:blipFill>
        <p:spPr>
          <a:xfrm>
            <a:off x="5593806" y="2000700"/>
            <a:ext cx="2056901" cy="2121026"/>
          </a:xfrm>
          <a:prstGeom prst="rect">
            <a:avLst/>
          </a:prstGeom>
          <a:noFill/>
          <a:ln>
            <a:noFill/>
          </a:ln>
        </p:spPr>
      </p:pic>
      <p:sp>
        <p:nvSpPr>
          <p:cNvPr id="312" name="Shape 312"/>
          <p:cNvSpPr txBox="1"/>
          <p:nvPr/>
        </p:nvSpPr>
        <p:spPr>
          <a:xfrm>
            <a:off x="7294750" y="4438725"/>
            <a:ext cx="1504200" cy="293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Fahad almaraghi</a:t>
            </a:r>
            <a:endParaRPr/>
          </a:p>
        </p:txBody>
      </p:sp>
      <p:sp>
        <p:nvSpPr>
          <p:cNvPr id="313" name="Shape 31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1000"/>
                                        <p:tgtEl>
                                          <p:spTgt spid="3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0"/>
                                        </p:tgtEl>
                                        <p:attrNameLst>
                                          <p:attrName>style.visibility</p:attrName>
                                        </p:attrNameLst>
                                      </p:cBhvr>
                                      <p:to>
                                        <p:strVal val="visible"/>
                                      </p:to>
                                    </p:set>
                                    <p:animEffect transition="in" filter="fade">
                                      <p:cBhvr>
                                        <p:cTn id="12" dur="1000"/>
                                        <p:tgtEl>
                                          <p:spTgt spid="3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1"/>
                                        </p:tgtEl>
                                        <p:attrNameLst>
                                          <p:attrName>style.visibility</p:attrName>
                                        </p:attrNameLst>
                                      </p:cBhvr>
                                      <p:to>
                                        <p:strVal val="visible"/>
                                      </p:to>
                                    </p:set>
                                    <p:animEffect transition="in" filter="fade">
                                      <p:cBhvr>
                                        <p:cTn id="17"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819150" y="673925"/>
            <a:ext cx="7505700" cy="954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Project Information</a:t>
            </a:r>
            <a:endParaRPr dirty="0"/>
          </a:p>
        </p:txBody>
      </p:sp>
      <p:sp>
        <p:nvSpPr>
          <p:cNvPr id="136" name="Shape 13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SzPts val="1300"/>
              <a:buChar char="●"/>
            </a:pPr>
            <a:r>
              <a:rPr lang="en" dirty="0"/>
              <a:t>Client: Prof. Abolfazl Razi </a:t>
            </a:r>
            <a:br>
              <a:rPr lang="en" dirty="0"/>
            </a:br>
            <a:endParaRPr dirty="0"/>
          </a:p>
          <a:p>
            <a:pPr marL="457200" lvl="0" indent="-311150" rtl="0">
              <a:spcBef>
                <a:spcPts val="0"/>
              </a:spcBef>
              <a:spcAft>
                <a:spcPts val="0"/>
              </a:spcAft>
              <a:buSzPts val="1300"/>
              <a:buChar char="●"/>
            </a:pPr>
            <a:r>
              <a:rPr lang="en" dirty="0"/>
              <a:t>EE Faculty Member &amp; Researcher :Arnau Rovira Sugranyes </a:t>
            </a:r>
            <a:endParaRPr dirty="0"/>
          </a:p>
          <a:p>
            <a:pPr marL="0" lvl="0" indent="0">
              <a:spcBef>
                <a:spcPts val="1600"/>
              </a:spcBef>
              <a:spcAft>
                <a:spcPts val="1600"/>
              </a:spcAft>
              <a:buNone/>
            </a:pPr>
            <a:br>
              <a:rPr lang="en" dirty="0"/>
            </a:br>
            <a:r>
              <a:rPr lang="en" dirty="0"/>
              <a:t>Develop a system for Predictive routing algorithm which enables a delay-optimal communication through incorporating network topology prediction into the Dijkstra’s shortest path algorithm. In this work, we extend the proposed solution to jointly optimize the end-to-end latency and total transmission power.</a:t>
            </a:r>
            <a:br>
              <a:rPr lang="en" dirty="0"/>
            </a:br>
            <a:endParaRPr dirty="0"/>
          </a:p>
        </p:txBody>
      </p:sp>
      <p:pic>
        <p:nvPicPr>
          <p:cNvPr id="137" name="Shape 137"/>
          <p:cNvPicPr preferRelativeResize="0"/>
          <p:nvPr/>
        </p:nvPicPr>
        <p:blipFill>
          <a:blip r:embed="rId3">
            <a:alphaModFix/>
          </a:blip>
          <a:stretch>
            <a:fillRect/>
          </a:stretch>
        </p:blipFill>
        <p:spPr>
          <a:xfrm>
            <a:off x="7134271" y="1266325"/>
            <a:ext cx="1348600" cy="1867275"/>
          </a:xfrm>
          <a:prstGeom prst="rect">
            <a:avLst/>
          </a:prstGeom>
          <a:noFill/>
          <a:ln>
            <a:noFill/>
          </a:ln>
        </p:spPr>
      </p:pic>
      <p:sp>
        <p:nvSpPr>
          <p:cNvPr id="138" name="Shape 138"/>
          <p:cNvSpPr txBox="1"/>
          <p:nvPr/>
        </p:nvSpPr>
        <p:spPr>
          <a:xfrm>
            <a:off x="7294750" y="4438725"/>
            <a:ext cx="1504200" cy="293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Fahad almaraghi</a:t>
            </a:r>
            <a:endParaRPr/>
          </a:p>
        </p:txBody>
      </p:sp>
      <p:sp>
        <p:nvSpPr>
          <p:cNvPr id="139" name="Shape 13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10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fade">
                                      <p:cBhvr>
                                        <p:cTn id="17" dur="1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Conclusion</a:t>
            </a:r>
            <a:endParaRPr/>
          </a:p>
        </p:txBody>
      </p:sp>
      <p:sp>
        <p:nvSpPr>
          <p:cNvPr id="319" name="Shape 31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SzPts val="1300"/>
              <a:buChar char="●"/>
            </a:pPr>
            <a:r>
              <a:rPr lang="en"/>
              <a:t>10% Increase in Efficiency for Moderate sized Networks </a:t>
            </a:r>
            <a:endParaRPr/>
          </a:p>
          <a:p>
            <a:pPr marL="457200" lvl="0" indent="-311150" rtl="0">
              <a:spcBef>
                <a:spcPts val="0"/>
              </a:spcBef>
              <a:spcAft>
                <a:spcPts val="0"/>
              </a:spcAft>
              <a:buSzPts val="1300"/>
              <a:buChar char="●"/>
            </a:pPr>
            <a:r>
              <a:rPr lang="en"/>
              <a:t>High gains for more nodes</a:t>
            </a:r>
            <a:endParaRPr/>
          </a:p>
          <a:p>
            <a:pPr marL="457200" lvl="0" indent="-311150" rtl="0">
              <a:spcBef>
                <a:spcPts val="0"/>
              </a:spcBef>
              <a:spcAft>
                <a:spcPts val="0"/>
              </a:spcAft>
              <a:buSzPts val="1300"/>
              <a:buChar char="●"/>
            </a:pPr>
            <a:r>
              <a:rPr lang="en"/>
              <a:t>High traffic Networks gain more </a:t>
            </a:r>
            <a:endParaRPr/>
          </a:p>
          <a:p>
            <a:pPr marL="457200" lvl="0" indent="-311150">
              <a:spcBef>
                <a:spcPts val="0"/>
              </a:spcBef>
              <a:spcAft>
                <a:spcPts val="0"/>
              </a:spcAft>
              <a:buSzPts val="1300"/>
              <a:buChar char="●"/>
            </a:pPr>
            <a:r>
              <a:rPr lang="en"/>
              <a:t>Highly Dynamic Networks Gain more</a:t>
            </a:r>
            <a:endParaRPr/>
          </a:p>
        </p:txBody>
      </p:sp>
      <p:sp>
        <p:nvSpPr>
          <p:cNvPr id="320" name="Shape 3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20</a:t>
            </a:fld>
            <a:endParaRPr/>
          </a:p>
        </p:txBody>
      </p:sp>
      <p:sp>
        <p:nvSpPr>
          <p:cNvPr id="321" name="Shape 321"/>
          <p:cNvSpPr txBox="1"/>
          <p:nvPr/>
        </p:nvSpPr>
        <p:spPr>
          <a:xfrm>
            <a:off x="7294750" y="4438725"/>
            <a:ext cx="1504200" cy="293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Fahad almaraghi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9"/>
                                        </p:tgtEl>
                                        <p:attrNameLst>
                                          <p:attrName>style.visibility</p:attrName>
                                        </p:attrNameLst>
                                      </p:cBhvr>
                                      <p:to>
                                        <p:strVal val="visible"/>
                                      </p:to>
                                    </p:set>
                                    <p:animEffect transition="in" filter="fade">
                                      <p:cBhvr>
                                        <p:cTn id="12" dur="1000"/>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500584" y="397315"/>
            <a:ext cx="2082429" cy="68434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Video</a:t>
            </a:r>
            <a:r>
              <a:rPr lang="en" sz="6000" dirty="0"/>
              <a:t> </a:t>
            </a:r>
            <a:endParaRPr sz="6000" dirty="0"/>
          </a:p>
        </p:txBody>
      </p:sp>
      <p:sp>
        <p:nvSpPr>
          <p:cNvPr id="327" name="Shape 32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21</a:t>
            </a:fld>
            <a:endParaRPr/>
          </a:p>
        </p:txBody>
      </p:sp>
      <p:pic>
        <p:nvPicPr>
          <p:cNvPr id="3" name="vedio1">
            <a:hlinkClick r:id="" action="ppaction://media"/>
            <a:extLst>
              <a:ext uri="{FF2B5EF4-FFF2-40B4-BE49-F238E27FC236}">
                <a16:creationId xmlns:a16="http://schemas.microsoft.com/office/drawing/2014/main" id="{1C139901-10F6-4B25-85E5-CB8F03768D67}"/>
              </a:ext>
            </a:extLst>
          </p:cNvPr>
          <p:cNvPicPr>
            <a:picLocks noChangeAspect="1"/>
          </p:cNvPicPr>
          <p:nvPr>
            <a:videoFile r:link="rId1"/>
            <p:extLst>
              <p:ext uri="{DAA4B4D4-6D71-4841-9C94-3DE7FCFB9230}">
                <p14:media xmlns:p14="http://schemas.microsoft.com/office/powerpoint/2010/main" r:embed="rId2">
                  <p14:trim st="16444" end="24645"/>
                </p14:media>
              </p:ext>
            </p:extLst>
          </p:nvPr>
        </p:nvPicPr>
        <p:blipFill>
          <a:blip r:embed="rId5"/>
          <a:stretch>
            <a:fillRect/>
          </a:stretch>
        </p:blipFill>
        <p:spPr>
          <a:xfrm>
            <a:off x="3001949" y="237463"/>
            <a:ext cx="2791657" cy="4668574"/>
          </a:xfrm>
          <a:prstGeom prst="rect">
            <a:avLst/>
          </a:prstGeom>
          <a:ln>
            <a:noFill/>
          </a:ln>
          <a:effectLst/>
          <a:scene3d>
            <a:camera prst="orthographicFront"/>
            <a:lightRig rig="balanced" dir="t"/>
          </a:scene3d>
          <a:sp3d prstMaterial="softEdge">
            <a:bevelT w="203200" h="101600" prst="cross"/>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1000"/>
                                        <p:tgtEl>
                                          <p:spTgt spid="32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3226500" y="2040750"/>
            <a:ext cx="2691000" cy="1062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6000"/>
              <a:t>Q&amp;A</a:t>
            </a:r>
            <a:endParaRPr sz="6000"/>
          </a:p>
        </p:txBody>
      </p:sp>
      <p:sp>
        <p:nvSpPr>
          <p:cNvPr id="333" name="Shape 33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Purpose</a:t>
            </a:r>
            <a:endParaRPr/>
          </a:p>
        </p:txBody>
      </p:sp>
      <p:sp>
        <p:nvSpPr>
          <p:cNvPr id="145" name="Shape 14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SzPts val="1300"/>
              <a:buChar char="●"/>
            </a:pPr>
            <a:r>
              <a:rPr lang="en"/>
              <a:t>Improve efficiency of conventional networking methods </a:t>
            </a:r>
            <a:endParaRPr/>
          </a:p>
          <a:p>
            <a:pPr marL="457200" lvl="0" indent="-311150" rtl="0">
              <a:spcBef>
                <a:spcPts val="0"/>
              </a:spcBef>
              <a:spcAft>
                <a:spcPts val="0"/>
              </a:spcAft>
              <a:buSzPts val="1300"/>
              <a:buChar char="●"/>
            </a:pPr>
            <a:r>
              <a:rPr lang="en"/>
              <a:t>More research into field of Autonomous Robotics</a:t>
            </a:r>
            <a:endParaRPr/>
          </a:p>
          <a:p>
            <a:pPr marL="457200" lvl="0" indent="-311150" rtl="0">
              <a:spcBef>
                <a:spcPts val="0"/>
              </a:spcBef>
              <a:spcAft>
                <a:spcPts val="0"/>
              </a:spcAft>
              <a:buSzPts val="1300"/>
              <a:buChar char="●"/>
            </a:pPr>
            <a:r>
              <a:rPr lang="en"/>
              <a:t>Internet of Things </a:t>
            </a:r>
            <a:endParaRPr/>
          </a:p>
          <a:p>
            <a:pPr marL="457200" lvl="0" indent="-311150" rtl="0">
              <a:spcBef>
                <a:spcPts val="0"/>
              </a:spcBef>
              <a:spcAft>
                <a:spcPts val="0"/>
              </a:spcAft>
              <a:buSzPts val="1300"/>
              <a:buChar char="●"/>
            </a:pPr>
            <a:r>
              <a:rPr lang="en"/>
              <a:t>Various applications in Medical Civilian Military</a:t>
            </a:r>
            <a:br>
              <a:rPr lang="en"/>
            </a:br>
            <a:endParaRPr/>
          </a:p>
        </p:txBody>
      </p:sp>
      <p:sp>
        <p:nvSpPr>
          <p:cNvPr id="146" name="Shape 146"/>
          <p:cNvSpPr txBox="1"/>
          <p:nvPr/>
        </p:nvSpPr>
        <p:spPr>
          <a:xfrm>
            <a:off x="7294750" y="4438725"/>
            <a:ext cx="1504200" cy="293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Fahad almaraghi</a:t>
            </a:r>
            <a:endParaRPr/>
          </a:p>
        </p:txBody>
      </p:sp>
      <p:sp>
        <p:nvSpPr>
          <p:cNvPr id="147" name="Shape 14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Systems in play</a:t>
            </a:r>
            <a:endParaRPr/>
          </a:p>
        </p:txBody>
      </p:sp>
      <p:sp>
        <p:nvSpPr>
          <p:cNvPr id="153" name="Shape 153"/>
          <p:cNvSpPr txBox="1">
            <a:spLocks noGrp="1"/>
          </p:cNvSpPr>
          <p:nvPr>
            <p:ph type="body" idx="1"/>
          </p:nvPr>
        </p:nvSpPr>
        <p:spPr>
          <a:xfrm>
            <a:off x="860150" y="1752925"/>
            <a:ext cx="1838100" cy="24480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SzPts val="1300"/>
              <a:buChar char="●"/>
            </a:pPr>
            <a:r>
              <a:rPr lang="en"/>
              <a:t>Localization </a:t>
            </a:r>
            <a:endParaRPr/>
          </a:p>
          <a:p>
            <a:pPr marL="0" lvl="0" indent="0" rtl="0">
              <a:spcBef>
                <a:spcPts val="1600"/>
              </a:spcBef>
              <a:spcAft>
                <a:spcPts val="0"/>
              </a:spcAft>
              <a:buNone/>
            </a:pPr>
            <a:endParaRPr/>
          </a:p>
          <a:p>
            <a:pPr marL="0" lvl="0" indent="0">
              <a:spcBef>
                <a:spcPts val="1600"/>
              </a:spcBef>
              <a:spcAft>
                <a:spcPts val="1600"/>
              </a:spcAft>
              <a:buNone/>
            </a:pPr>
            <a:endParaRPr/>
          </a:p>
        </p:txBody>
      </p:sp>
      <p:sp>
        <p:nvSpPr>
          <p:cNvPr id="154" name="Shape 154"/>
          <p:cNvSpPr txBox="1"/>
          <p:nvPr/>
        </p:nvSpPr>
        <p:spPr>
          <a:xfrm>
            <a:off x="7294750" y="4438725"/>
            <a:ext cx="1504200" cy="293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Fahad almaraghi</a:t>
            </a:r>
            <a:endParaRPr/>
          </a:p>
        </p:txBody>
      </p:sp>
      <p:sp>
        <p:nvSpPr>
          <p:cNvPr id="155" name="Shape 155"/>
          <p:cNvSpPr txBox="1">
            <a:spLocks noGrp="1"/>
          </p:cNvSpPr>
          <p:nvPr>
            <p:ph type="body" idx="1"/>
          </p:nvPr>
        </p:nvSpPr>
        <p:spPr>
          <a:xfrm>
            <a:off x="2698250" y="1752925"/>
            <a:ext cx="1838100" cy="24480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SzPts val="1300"/>
              <a:buChar char="●"/>
            </a:pPr>
            <a:r>
              <a:rPr lang="en"/>
              <a:t>Network</a:t>
            </a:r>
            <a:endParaRPr/>
          </a:p>
        </p:txBody>
      </p:sp>
      <p:sp>
        <p:nvSpPr>
          <p:cNvPr id="156" name="Shape 156"/>
          <p:cNvSpPr txBox="1">
            <a:spLocks noGrp="1"/>
          </p:cNvSpPr>
          <p:nvPr>
            <p:ph type="body" idx="1"/>
          </p:nvPr>
        </p:nvSpPr>
        <p:spPr>
          <a:xfrm>
            <a:off x="4536350" y="1752925"/>
            <a:ext cx="1838100" cy="24480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SzPts val="1300"/>
              <a:buChar char="●"/>
            </a:pPr>
            <a:r>
              <a:rPr lang="en"/>
              <a:t>Platform </a:t>
            </a:r>
            <a:endParaRPr/>
          </a:p>
        </p:txBody>
      </p:sp>
      <p:sp>
        <p:nvSpPr>
          <p:cNvPr id="157" name="Shape 157"/>
          <p:cNvSpPr txBox="1">
            <a:spLocks noGrp="1"/>
          </p:cNvSpPr>
          <p:nvPr>
            <p:ph type="body" idx="1"/>
          </p:nvPr>
        </p:nvSpPr>
        <p:spPr>
          <a:xfrm>
            <a:off x="6374450" y="1800200"/>
            <a:ext cx="1838100" cy="2448000"/>
          </a:xfrm>
          <a:prstGeom prst="rect">
            <a:avLst/>
          </a:prstGeom>
        </p:spPr>
        <p:txBody>
          <a:bodyPr spcFirstLastPara="1" wrap="square" lIns="91425" tIns="91425" rIns="91425" bIns="91425" anchor="t" anchorCtr="0">
            <a:noAutofit/>
          </a:bodyPr>
          <a:lstStyle/>
          <a:p>
            <a:pPr marL="457200" lvl="0" indent="-311150" rtl="0">
              <a:spcBef>
                <a:spcPts val="0"/>
              </a:spcBef>
              <a:spcAft>
                <a:spcPts val="0"/>
              </a:spcAft>
              <a:buSzPts val="1300"/>
              <a:buChar char="●"/>
            </a:pPr>
            <a:r>
              <a:rPr lang="en"/>
              <a:t>User Interface </a:t>
            </a:r>
            <a:endParaRPr/>
          </a:p>
        </p:txBody>
      </p:sp>
      <p:pic>
        <p:nvPicPr>
          <p:cNvPr id="158" name="Shape 158"/>
          <p:cNvPicPr preferRelativeResize="0"/>
          <p:nvPr/>
        </p:nvPicPr>
        <p:blipFill>
          <a:blip r:embed="rId3">
            <a:alphaModFix/>
          </a:blip>
          <a:stretch>
            <a:fillRect/>
          </a:stretch>
        </p:blipFill>
        <p:spPr>
          <a:xfrm>
            <a:off x="1140863" y="2435650"/>
            <a:ext cx="1276675" cy="1276675"/>
          </a:xfrm>
          <a:prstGeom prst="rect">
            <a:avLst/>
          </a:prstGeom>
          <a:noFill/>
          <a:ln>
            <a:noFill/>
          </a:ln>
        </p:spPr>
      </p:pic>
      <p:pic>
        <p:nvPicPr>
          <p:cNvPr id="159" name="Shape 159"/>
          <p:cNvPicPr preferRelativeResize="0"/>
          <p:nvPr/>
        </p:nvPicPr>
        <p:blipFill>
          <a:blip r:embed="rId4">
            <a:alphaModFix/>
          </a:blip>
          <a:stretch>
            <a:fillRect/>
          </a:stretch>
        </p:blipFill>
        <p:spPr>
          <a:xfrm>
            <a:off x="2838613" y="2435662"/>
            <a:ext cx="1276650" cy="1276650"/>
          </a:xfrm>
          <a:prstGeom prst="rect">
            <a:avLst/>
          </a:prstGeom>
          <a:noFill/>
          <a:ln>
            <a:noFill/>
          </a:ln>
        </p:spPr>
      </p:pic>
      <p:pic>
        <p:nvPicPr>
          <p:cNvPr id="160" name="Shape 160"/>
          <p:cNvPicPr preferRelativeResize="0"/>
          <p:nvPr/>
        </p:nvPicPr>
        <p:blipFill>
          <a:blip r:embed="rId5">
            <a:alphaModFix/>
          </a:blip>
          <a:stretch>
            <a:fillRect/>
          </a:stretch>
        </p:blipFill>
        <p:spPr>
          <a:xfrm>
            <a:off x="4337650" y="2248200"/>
            <a:ext cx="1551988" cy="1551988"/>
          </a:xfrm>
          <a:prstGeom prst="rect">
            <a:avLst/>
          </a:prstGeom>
          <a:noFill/>
          <a:ln>
            <a:noFill/>
          </a:ln>
        </p:spPr>
      </p:pic>
      <p:pic>
        <p:nvPicPr>
          <p:cNvPr id="161" name="Shape 161"/>
          <p:cNvPicPr preferRelativeResize="0"/>
          <p:nvPr/>
        </p:nvPicPr>
        <p:blipFill>
          <a:blip r:embed="rId6">
            <a:alphaModFix/>
          </a:blip>
          <a:stretch>
            <a:fillRect/>
          </a:stretch>
        </p:blipFill>
        <p:spPr>
          <a:xfrm>
            <a:off x="6447135" y="2329197"/>
            <a:ext cx="1692725" cy="1692725"/>
          </a:xfrm>
          <a:prstGeom prst="rect">
            <a:avLst/>
          </a:prstGeom>
          <a:noFill/>
          <a:ln>
            <a:noFill/>
          </a:ln>
        </p:spPr>
      </p:pic>
      <p:sp>
        <p:nvSpPr>
          <p:cNvPr id="162" name="Shape 16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fade">
                                      <p:cBhvr>
                                        <p:cTn id="12" dur="1000"/>
                                        <p:tgtEl>
                                          <p:spTgt spid="1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gtEl>
                                        <p:attrNameLst>
                                          <p:attrName>style.visibility</p:attrName>
                                        </p:attrNameLst>
                                      </p:cBhvr>
                                      <p:to>
                                        <p:strVal val="visible"/>
                                      </p:to>
                                    </p:set>
                                    <p:animEffect transition="in" filter="fade">
                                      <p:cBhvr>
                                        <p:cTn id="17" dur="1000"/>
                                        <p:tgtEl>
                                          <p:spTgt spid="1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fade">
                                      <p:cBhvr>
                                        <p:cTn id="22" dur="1000"/>
                                        <p:tgtEl>
                                          <p:spTgt spid="1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9"/>
                                        </p:tgtEl>
                                        <p:attrNameLst>
                                          <p:attrName>style.visibility</p:attrName>
                                        </p:attrNameLst>
                                      </p:cBhvr>
                                      <p:to>
                                        <p:strVal val="visible"/>
                                      </p:to>
                                    </p:set>
                                    <p:animEffect transition="in" filter="fade">
                                      <p:cBhvr>
                                        <p:cTn id="27" dur="1000"/>
                                        <p:tgtEl>
                                          <p:spTgt spid="1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6"/>
                                        </p:tgtEl>
                                        <p:attrNameLst>
                                          <p:attrName>style.visibility</p:attrName>
                                        </p:attrNameLst>
                                      </p:cBhvr>
                                      <p:to>
                                        <p:strVal val="visible"/>
                                      </p:to>
                                    </p:set>
                                    <p:animEffect transition="in" filter="fade">
                                      <p:cBhvr>
                                        <p:cTn id="32" dur="1000"/>
                                        <p:tgtEl>
                                          <p:spTgt spid="1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0"/>
                                        </p:tgtEl>
                                        <p:attrNameLst>
                                          <p:attrName>style.visibility</p:attrName>
                                        </p:attrNameLst>
                                      </p:cBhvr>
                                      <p:to>
                                        <p:strVal val="visible"/>
                                      </p:to>
                                    </p:set>
                                    <p:animEffect transition="in" filter="fade">
                                      <p:cBhvr>
                                        <p:cTn id="37" dur="1000"/>
                                        <p:tgtEl>
                                          <p:spTgt spid="1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1000"/>
                                        <p:tgtEl>
                                          <p:spTgt spid="15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1"/>
                                        </p:tgtEl>
                                        <p:attrNameLst>
                                          <p:attrName>style.visibility</p:attrName>
                                        </p:attrNameLst>
                                      </p:cBhvr>
                                      <p:to>
                                        <p:strVal val="visible"/>
                                      </p:to>
                                    </p:set>
                                    <p:animEffect transition="in" filter="fade">
                                      <p:cBhvr>
                                        <p:cTn id="47"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819150" y="376725"/>
            <a:ext cx="7505700" cy="603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Methodology</a:t>
            </a:r>
            <a:endParaRPr/>
          </a:p>
        </p:txBody>
      </p:sp>
      <p:sp>
        <p:nvSpPr>
          <p:cNvPr id="168" name="Shape 168"/>
          <p:cNvSpPr txBox="1">
            <a:spLocks noGrp="1"/>
          </p:cNvSpPr>
          <p:nvPr>
            <p:ph type="body" idx="1"/>
          </p:nvPr>
        </p:nvSpPr>
        <p:spPr>
          <a:xfrm>
            <a:off x="819150" y="1347755"/>
            <a:ext cx="3273000" cy="3355200"/>
          </a:xfrm>
          <a:prstGeom prst="rect">
            <a:avLst/>
          </a:prstGeom>
        </p:spPr>
        <p:txBody>
          <a:bodyPr spcFirstLastPara="1" wrap="square" lIns="91425" tIns="91425" rIns="91425" bIns="91425" anchor="t" anchorCtr="0">
            <a:noAutofit/>
          </a:bodyPr>
          <a:lstStyle/>
          <a:p>
            <a:pPr marL="457200" lvl="0" indent="-311150">
              <a:spcBef>
                <a:spcPts val="0"/>
              </a:spcBef>
              <a:spcAft>
                <a:spcPts val="0"/>
              </a:spcAft>
              <a:buSzPts val="1300"/>
              <a:buChar char="●"/>
            </a:pPr>
            <a:r>
              <a:rPr lang="en"/>
              <a:t>User click a bottom on the GUI</a:t>
            </a:r>
            <a:endParaRPr/>
          </a:p>
          <a:p>
            <a:pPr marL="457200" lvl="0" indent="-311150">
              <a:spcBef>
                <a:spcPts val="0"/>
              </a:spcBef>
              <a:spcAft>
                <a:spcPts val="0"/>
              </a:spcAft>
              <a:buSzPts val="1300"/>
              <a:buChar char="●"/>
            </a:pPr>
            <a:r>
              <a:rPr lang="en"/>
              <a:t>GUI will generate some constants automatically (or user can set it manually)</a:t>
            </a:r>
            <a:endParaRPr/>
          </a:p>
          <a:p>
            <a:pPr marL="457200" lvl="0" indent="-311150">
              <a:spcBef>
                <a:spcPts val="0"/>
              </a:spcBef>
              <a:spcAft>
                <a:spcPts val="0"/>
              </a:spcAft>
              <a:buSzPts val="1300"/>
              <a:buChar char="●"/>
            </a:pPr>
            <a:r>
              <a:rPr lang="en"/>
              <a:t>The algorithm can predictive the optimal path using the initial constants and send the path to robots</a:t>
            </a:r>
            <a:endParaRPr/>
          </a:p>
          <a:p>
            <a:pPr marL="457200" lvl="0" indent="-311150">
              <a:spcBef>
                <a:spcPts val="0"/>
              </a:spcBef>
              <a:spcAft>
                <a:spcPts val="0"/>
              </a:spcAft>
              <a:buSzPts val="1300"/>
              <a:buChar char="●"/>
            </a:pPr>
            <a:r>
              <a:rPr lang="en"/>
              <a:t>Robots will start to run after they received the path.</a:t>
            </a:r>
            <a:endParaRPr/>
          </a:p>
          <a:p>
            <a:pPr marL="457200" lvl="0" indent="-311150" rtl="0">
              <a:spcBef>
                <a:spcPts val="0"/>
              </a:spcBef>
              <a:spcAft>
                <a:spcPts val="0"/>
              </a:spcAft>
              <a:buSzPts val="1300"/>
              <a:buChar char="●"/>
            </a:pPr>
            <a:r>
              <a:rPr lang="en"/>
              <a:t>The Camera robot will get the real path and compare with the optimal one and the conventional one. </a:t>
            </a:r>
            <a:endParaRPr/>
          </a:p>
          <a:p>
            <a:pPr marL="457200" lvl="0" indent="-311150">
              <a:spcBef>
                <a:spcPts val="0"/>
              </a:spcBef>
              <a:spcAft>
                <a:spcPts val="0"/>
              </a:spcAft>
              <a:buSzPts val="1300"/>
              <a:buChar char="●"/>
            </a:pPr>
            <a:r>
              <a:rPr lang="en"/>
              <a:t>We can run it again to get more experience data.</a:t>
            </a:r>
            <a:endParaRPr/>
          </a:p>
        </p:txBody>
      </p:sp>
      <p:pic>
        <p:nvPicPr>
          <p:cNvPr id="169" name="Shape 169"/>
          <p:cNvPicPr preferRelativeResize="0"/>
          <p:nvPr/>
        </p:nvPicPr>
        <p:blipFill>
          <a:blip r:embed="rId3">
            <a:alphaModFix/>
          </a:blip>
          <a:stretch>
            <a:fillRect/>
          </a:stretch>
        </p:blipFill>
        <p:spPr>
          <a:xfrm>
            <a:off x="4800975" y="1681387"/>
            <a:ext cx="3644625" cy="1780725"/>
          </a:xfrm>
          <a:prstGeom prst="rect">
            <a:avLst/>
          </a:prstGeom>
          <a:noFill/>
          <a:ln>
            <a:noFill/>
          </a:ln>
        </p:spPr>
      </p:pic>
      <p:sp>
        <p:nvSpPr>
          <p:cNvPr id="170" name="Shape 170"/>
          <p:cNvSpPr txBox="1"/>
          <p:nvPr/>
        </p:nvSpPr>
        <p:spPr>
          <a:xfrm>
            <a:off x="7294750" y="4438725"/>
            <a:ext cx="1504200" cy="293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Chaoju Wang</a:t>
            </a:r>
            <a:endParaRPr/>
          </a:p>
        </p:txBody>
      </p:sp>
      <p:sp>
        <p:nvSpPr>
          <p:cNvPr id="171" name="Shape 17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1000"/>
                                        <p:tgtEl>
                                          <p:spTgt spid="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
                                        </p:tgtEl>
                                        <p:attrNameLst>
                                          <p:attrName>style.visibility</p:attrName>
                                        </p:attrNameLst>
                                      </p:cBhvr>
                                      <p:to>
                                        <p:strVal val="visible"/>
                                      </p:to>
                                    </p:set>
                                    <p:animEffect transition="in" filter="fade">
                                      <p:cBhvr>
                                        <p:cTn id="12" dur="1000"/>
                                        <p:tgtEl>
                                          <p:spTgt spid="1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
                                        </p:tgtEl>
                                        <p:attrNameLst>
                                          <p:attrName>style.visibility</p:attrName>
                                        </p:attrNameLst>
                                      </p:cBhvr>
                                      <p:to>
                                        <p:strVal val="visible"/>
                                      </p:to>
                                    </p:set>
                                    <p:animEffect transition="in" filter="fade">
                                      <p:cBhvr>
                                        <p:cTn id="1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883075" y="604075"/>
            <a:ext cx="7505700" cy="5883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dirty="0"/>
              <a:t>LIDAR + QR</a:t>
            </a:r>
            <a:endParaRPr dirty="0"/>
          </a:p>
        </p:txBody>
      </p:sp>
      <p:pic>
        <p:nvPicPr>
          <p:cNvPr id="177" name="Shape 177"/>
          <p:cNvPicPr preferRelativeResize="0"/>
          <p:nvPr/>
        </p:nvPicPr>
        <p:blipFill>
          <a:blip r:embed="rId3">
            <a:alphaModFix/>
          </a:blip>
          <a:stretch>
            <a:fillRect/>
          </a:stretch>
        </p:blipFill>
        <p:spPr>
          <a:xfrm>
            <a:off x="6160223" y="2431275"/>
            <a:ext cx="2270550" cy="1789250"/>
          </a:xfrm>
          <a:prstGeom prst="rect">
            <a:avLst/>
          </a:prstGeom>
          <a:noFill/>
          <a:ln>
            <a:noFill/>
          </a:ln>
        </p:spPr>
      </p:pic>
      <p:pic>
        <p:nvPicPr>
          <p:cNvPr id="178" name="Shape 178"/>
          <p:cNvPicPr preferRelativeResize="0"/>
          <p:nvPr/>
        </p:nvPicPr>
        <p:blipFill rotWithShape="1">
          <a:blip r:embed="rId4">
            <a:alphaModFix/>
          </a:blip>
          <a:srcRect r="4315"/>
          <a:stretch/>
        </p:blipFill>
        <p:spPr>
          <a:xfrm>
            <a:off x="406925" y="1349150"/>
            <a:ext cx="8458001" cy="588150"/>
          </a:xfrm>
          <a:prstGeom prst="rect">
            <a:avLst/>
          </a:prstGeom>
          <a:noFill/>
          <a:ln>
            <a:noFill/>
          </a:ln>
        </p:spPr>
      </p:pic>
      <p:pic>
        <p:nvPicPr>
          <p:cNvPr id="179" name="Shape 179"/>
          <p:cNvPicPr preferRelativeResize="0"/>
          <p:nvPr/>
        </p:nvPicPr>
        <p:blipFill>
          <a:blip r:embed="rId5">
            <a:alphaModFix/>
          </a:blip>
          <a:stretch>
            <a:fillRect/>
          </a:stretch>
        </p:blipFill>
        <p:spPr>
          <a:xfrm>
            <a:off x="738025" y="2270537"/>
            <a:ext cx="1583072" cy="2110732"/>
          </a:xfrm>
          <a:prstGeom prst="rect">
            <a:avLst/>
          </a:prstGeom>
          <a:noFill/>
          <a:ln>
            <a:noFill/>
          </a:ln>
        </p:spPr>
      </p:pic>
      <p:pic>
        <p:nvPicPr>
          <p:cNvPr id="180" name="Shape 180"/>
          <p:cNvPicPr preferRelativeResize="0"/>
          <p:nvPr/>
        </p:nvPicPr>
        <p:blipFill>
          <a:blip r:embed="rId6">
            <a:alphaModFix/>
          </a:blip>
          <a:stretch>
            <a:fillRect/>
          </a:stretch>
        </p:blipFill>
        <p:spPr>
          <a:xfrm>
            <a:off x="2840850" y="2747363"/>
            <a:ext cx="3002375" cy="1157050"/>
          </a:xfrm>
          <a:prstGeom prst="rect">
            <a:avLst/>
          </a:prstGeom>
          <a:noFill/>
          <a:ln>
            <a:noFill/>
          </a:ln>
        </p:spPr>
      </p:pic>
      <p:sp>
        <p:nvSpPr>
          <p:cNvPr id="181" name="Shape 181"/>
          <p:cNvSpPr txBox="1"/>
          <p:nvPr/>
        </p:nvSpPr>
        <p:spPr>
          <a:xfrm>
            <a:off x="7294750" y="4438725"/>
            <a:ext cx="1504200" cy="293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Chaoju Wang</a:t>
            </a:r>
            <a:endParaRPr/>
          </a:p>
        </p:txBody>
      </p:sp>
      <p:sp>
        <p:nvSpPr>
          <p:cNvPr id="182" name="Shape 18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10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fade">
                                      <p:cBhvr>
                                        <p:cTn id="17" dur="1000"/>
                                        <p:tgtEl>
                                          <p:spTgt spid="1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fade">
                                      <p:cBhvr>
                                        <p:cTn id="22" dur="1000"/>
                                        <p:tgtEl>
                                          <p:spTgt spid="1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7"/>
                                        </p:tgtEl>
                                        <p:attrNameLst>
                                          <p:attrName>style.visibility</p:attrName>
                                        </p:attrNameLst>
                                      </p:cBhvr>
                                      <p:to>
                                        <p:strVal val="visible"/>
                                      </p:to>
                                    </p:set>
                                    <p:animEffect transition="in" filter="fade">
                                      <p:cBhvr>
                                        <p:cTn id="27"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Shape 187"/>
          <p:cNvPicPr preferRelativeResize="0"/>
          <p:nvPr/>
        </p:nvPicPr>
        <p:blipFill>
          <a:blip r:embed="rId3">
            <a:alphaModFix/>
          </a:blip>
          <a:stretch>
            <a:fillRect/>
          </a:stretch>
        </p:blipFill>
        <p:spPr>
          <a:xfrm>
            <a:off x="4516993" y="814006"/>
            <a:ext cx="4139772" cy="1338219"/>
          </a:xfrm>
          <a:prstGeom prst="rect">
            <a:avLst/>
          </a:prstGeom>
          <a:noFill/>
          <a:ln>
            <a:noFill/>
          </a:ln>
        </p:spPr>
      </p:pic>
      <p:sp>
        <p:nvSpPr>
          <p:cNvPr id="188" name="Shape 188"/>
          <p:cNvSpPr txBox="1"/>
          <p:nvPr/>
        </p:nvSpPr>
        <p:spPr>
          <a:xfrm>
            <a:off x="7294750" y="4438725"/>
            <a:ext cx="1504200" cy="293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Chaoju Wang</a:t>
            </a:r>
            <a:endParaRPr/>
          </a:p>
        </p:txBody>
      </p:sp>
      <p:pic>
        <p:nvPicPr>
          <p:cNvPr id="189" name="Shape 189"/>
          <p:cNvPicPr preferRelativeResize="0"/>
          <p:nvPr/>
        </p:nvPicPr>
        <p:blipFill>
          <a:blip r:embed="rId4">
            <a:alphaModFix/>
          </a:blip>
          <a:stretch>
            <a:fillRect/>
          </a:stretch>
        </p:blipFill>
        <p:spPr>
          <a:xfrm>
            <a:off x="4623784" y="2336394"/>
            <a:ext cx="3766950" cy="1993100"/>
          </a:xfrm>
          <a:prstGeom prst="rect">
            <a:avLst/>
          </a:prstGeom>
          <a:noFill/>
          <a:ln>
            <a:noFill/>
          </a:ln>
        </p:spPr>
      </p:pic>
      <p:sp>
        <p:nvSpPr>
          <p:cNvPr id="190" name="Shape 190"/>
          <p:cNvSpPr txBox="1"/>
          <p:nvPr/>
        </p:nvSpPr>
        <p:spPr>
          <a:xfrm>
            <a:off x="390748" y="942948"/>
            <a:ext cx="3647296" cy="30328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SzPts val="1400"/>
              <a:buChar char="●"/>
            </a:pPr>
            <a:r>
              <a:rPr lang="en" dirty="0"/>
              <a:t>Scan a cycle to get the distances to 3 reference nodes. Filter the noise data.</a:t>
            </a:r>
          </a:p>
          <a:p>
            <a:pPr marL="457200" lvl="0" indent="-317500" rtl="0">
              <a:spcBef>
                <a:spcPts val="0"/>
              </a:spcBef>
              <a:spcAft>
                <a:spcPts val="0"/>
              </a:spcAft>
              <a:buSzPts val="1400"/>
              <a:buChar char="●"/>
            </a:pPr>
            <a:endParaRPr dirty="0"/>
          </a:p>
          <a:p>
            <a:pPr marL="457200" lvl="0" indent="-317500" rtl="0">
              <a:spcBef>
                <a:spcPts val="0"/>
              </a:spcBef>
              <a:spcAft>
                <a:spcPts val="0"/>
              </a:spcAft>
              <a:buSzPts val="1400"/>
              <a:buChar char="●"/>
            </a:pPr>
            <a:r>
              <a:rPr lang="en" dirty="0"/>
              <a:t>Apply the 3 different distances to 6 possible combination and get at most 6 possible location with corresponding errors.</a:t>
            </a:r>
          </a:p>
          <a:p>
            <a:pPr marL="457200" lvl="0" indent="-317500" rtl="0">
              <a:spcBef>
                <a:spcPts val="0"/>
              </a:spcBef>
              <a:spcAft>
                <a:spcPts val="0"/>
              </a:spcAft>
              <a:buSzPts val="1400"/>
              <a:buChar char="●"/>
            </a:pPr>
            <a:endParaRPr dirty="0"/>
          </a:p>
          <a:p>
            <a:pPr marL="457200" lvl="0" indent="-317500">
              <a:spcBef>
                <a:spcPts val="0"/>
              </a:spcBef>
              <a:spcAft>
                <a:spcPts val="0"/>
              </a:spcAft>
              <a:buSzPts val="1400"/>
              <a:buChar char="●"/>
            </a:pPr>
            <a:r>
              <a:rPr lang="en" dirty="0"/>
              <a:t>The least error one the the location we found.</a:t>
            </a:r>
            <a:endParaRPr dirty="0"/>
          </a:p>
        </p:txBody>
      </p:sp>
      <p:sp>
        <p:nvSpPr>
          <p:cNvPr id="191" name="Shape 19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gtEl>
                                        <p:attrNameLst>
                                          <p:attrName>style.visibility</p:attrName>
                                        </p:attrNameLst>
                                      </p:cBhvr>
                                      <p:to>
                                        <p:strVal val="visible"/>
                                      </p:to>
                                    </p:set>
                                    <p:animEffect transition="in" filter="fade">
                                      <p:cBhvr>
                                        <p:cTn id="12" dur="1000"/>
                                        <p:tgtEl>
                                          <p:spTgt spid="1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gtEl>
                                        <p:attrNameLst>
                                          <p:attrName>style.visibility</p:attrName>
                                        </p:attrNameLst>
                                      </p:cBhvr>
                                      <p:to>
                                        <p:strVal val="visible"/>
                                      </p:to>
                                    </p:set>
                                    <p:animEffect transition="in" filter="fade">
                                      <p:cBhvr>
                                        <p:cTn id="17" dur="1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Network</a:t>
            </a:r>
            <a:endParaRPr/>
          </a:p>
        </p:txBody>
      </p:sp>
      <p:sp>
        <p:nvSpPr>
          <p:cNvPr id="197" name="Shape 197"/>
          <p:cNvSpPr txBox="1">
            <a:spLocks noGrp="1"/>
          </p:cNvSpPr>
          <p:nvPr>
            <p:ph type="body" idx="1"/>
          </p:nvPr>
        </p:nvSpPr>
        <p:spPr>
          <a:xfrm>
            <a:off x="819150" y="1579525"/>
            <a:ext cx="5139900" cy="2448000"/>
          </a:xfrm>
          <a:prstGeom prst="rect">
            <a:avLst/>
          </a:prstGeom>
        </p:spPr>
        <p:txBody>
          <a:bodyPr spcFirstLastPara="1" wrap="square" lIns="91425" tIns="91425" rIns="91425" bIns="91425" anchor="t" anchorCtr="0">
            <a:noAutofit/>
          </a:bodyPr>
          <a:lstStyle/>
          <a:p>
            <a:pPr marL="457200" lvl="0" indent="-311150">
              <a:spcBef>
                <a:spcPts val="0"/>
              </a:spcBef>
              <a:spcAft>
                <a:spcPts val="0"/>
              </a:spcAft>
              <a:buSzPts val="1300"/>
              <a:buChar char="●"/>
            </a:pPr>
            <a:r>
              <a:rPr lang="en"/>
              <a:t>Database </a:t>
            </a:r>
            <a:endParaRPr/>
          </a:p>
          <a:p>
            <a:pPr marL="457200" lvl="0" indent="-311150" rtl="0">
              <a:spcBef>
                <a:spcPts val="0"/>
              </a:spcBef>
              <a:spcAft>
                <a:spcPts val="0"/>
              </a:spcAft>
              <a:buSzPts val="1300"/>
              <a:buChar char="●"/>
            </a:pPr>
            <a:r>
              <a:rPr lang="en"/>
              <a:t>Wifi: </a:t>
            </a:r>
            <a:r>
              <a:rPr lang="en">
                <a:solidFill>
                  <a:srgbClr val="000000"/>
                </a:solidFill>
              </a:rPr>
              <a:t>The information exchange occurs between the CBCU and the robots through WiFi connectivity.</a:t>
            </a:r>
            <a:endParaRPr>
              <a:solidFill>
                <a:srgbClr val="000000"/>
              </a:solidFill>
            </a:endParaRPr>
          </a:p>
          <a:p>
            <a:pPr marL="457200" lvl="0" indent="-311150" rtl="0">
              <a:spcBef>
                <a:spcPts val="0"/>
              </a:spcBef>
              <a:spcAft>
                <a:spcPts val="0"/>
              </a:spcAft>
              <a:buClr>
                <a:srgbClr val="000000"/>
              </a:buClr>
              <a:buSzPts val="1300"/>
              <a:buChar char="●"/>
            </a:pPr>
            <a:r>
              <a:rPr lang="en">
                <a:solidFill>
                  <a:srgbClr val="000000"/>
                </a:solidFill>
              </a:rPr>
              <a:t>Communication Protocol: We select TCP/IP over WiFi (IEEE 802.11 family) connectivity.</a:t>
            </a:r>
            <a:endParaRPr>
              <a:solidFill>
                <a:srgbClr val="000000"/>
              </a:solidFill>
            </a:endParaRPr>
          </a:p>
          <a:p>
            <a:pPr marL="457200" lvl="0" indent="-311150">
              <a:spcBef>
                <a:spcPts val="0"/>
              </a:spcBef>
              <a:spcAft>
                <a:spcPts val="0"/>
              </a:spcAft>
              <a:buClr>
                <a:srgbClr val="000000"/>
              </a:buClr>
              <a:buSzPts val="1300"/>
              <a:buChar char="●"/>
            </a:pPr>
            <a:r>
              <a:rPr lang="en">
                <a:solidFill>
                  <a:srgbClr val="000000"/>
                </a:solidFill>
              </a:rPr>
              <a:t>The Source and Destination fields. </a:t>
            </a:r>
            <a:endParaRPr>
              <a:solidFill>
                <a:srgbClr val="000000"/>
              </a:solidFill>
            </a:endParaRPr>
          </a:p>
          <a:p>
            <a:pPr marL="457200" lvl="0" indent="-311150">
              <a:spcBef>
                <a:spcPts val="0"/>
              </a:spcBef>
              <a:spcAft>
                <a:spcPts val="0"/>
              </a:spcAft>
              <a:buSzPts val="1300"/>
              <a:buChar char="●"/>
            </a:pPr>
            <a:r>
              <a:rPr lang="en"/>
              <a:t>Sftp </a:t>
            </a:r>
            <a:endParaRPr/>
          </a:p>
          <a:p>
            <a:pPr marL="457200" lvl="0" indent="-311150">
              <a:spcBef>
                <a:spcPts val="0"/>
              </a:spcBef>
              <a:spcAft>
                <a:spcPts val="0"/>
              </a:spcAft>
              <a:buSzPts val="1300"/>
              <a:buChar char="●"/>
            </a:pPr>
            <a:r>
              <a:rPr lang="en"/>
              <a:t>Router     </a:t>
            </a:r>
            <a:endParaRPr/>
          </a:p>
        </p:txBody>
      </p:sp>
      <p:sp>
        <p:nvSpPr>
          <p:cNvPr id="198" name="Shape 198"/>
          <p:cNvSpPr txBox="1"/>
          <p:nvPr/>
        </p:nvSpPr>
        <p:spPr>
          <a:xfrm>
            <a:off x="7213450" y="4544125"/>
            <a:ext cx="1491600" cy="250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Qiyuan Huang</a:t>
            </a:r>
            <a:endParaRPr/>
          </a:p>
        </p:txBody>
      </p:sp>
      <p:pic>
        <p:nvPicPr>
          <p:cNvPr id="199" name="Shape 199"/>
          <p:cNvPicPr preferRelativeResize="0"/>
          <p:nvPr/>
        </p:nvPicPr>
        <p:blipFill>
          <a:blip r:embed="rId3">
            <a:alphaModFix/>
          </a:blip>
          <a:stretch>
            <a:fillRect/>
          </a:stretch>
        </p:blipFill>
        <p:spPr>
          <a:xfrm>
            <a:off x="6068917" y="1937542"/>
            <a:ext cx="2572200" cy="1349425"/>
          </a:xfrm>
          <a:prstGeom prst="rect">
            <a:avLst/>
          </a:prstGeom>
          <a:noFill/>
          <a:ln>
            <a:noFill/>
          </a:ln>
        </p:spPr>
      </p:pic>
      <p:sp>
        <p:nvSpPr>
          <p:cNvPr id="200" name="Shape 200"/>
          <p:cNvSpPr txBox="1"/>
          <p:nvPr/>
        </p:nvSpPr>
        <p:spPr>
          <a:xfrm>
            <a:off x="6068925" y="3229175"/>
            <a:ext cx="1742400" cy="183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100">
                <a:latin typeface="Calibri"/>
                <a:ea typeface="Calibri"/>
                <a:cs typeface="Calibri"/>
                <a:sym typeface="Calibri"/>
              </a:rPr>
              <a:t>Unified Packet format</a:t>
            </a:r>
            <a:endParaRPr sz="1100">
              <a:latin typeface="Calibri"/>
              <a:ea typeface="Calibri"/>
              <a:cs typeface="Calibri"/>
              <a:sym typeface="Calibri"/>
            </a:endParaRPr>
          </a:p>
        </p:txBody>
      </p:sp>
      <p:sp>
        <p:nvSpPr>
          <p:cNvPr id="201" name="Shape 20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10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1000"/>
                                        <p:tgtEl>
                                          <p:spTgt spid="1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fade">
                                      <p:cBhvr>
                                        <p:cTn id="17" dur="1000"/>
                                        <p:tgtEl>
                                          <p:spTgt spid="199"/>
                                        </p:tgtEl>
                                      </p:cBhvr>
                                    </p:animEffect>
                                  </p:childTnLst>
                                </p:cTn>
                              </p:par>
                              <p:par>
                                <p:cTn id="18" presetID="10" presetClass="entr" presetSubtype="0" fill="hold" nodeType="withEffect">
                                  <p:stCondLst>
                                    <p:cond delay="0"/>
                                  </p:stCondLst>
                                  <p:childTnLst>
                                    <p:set>
                                      <p:cBhvr>
                                        <p:cTn id="19" dur="1" fill="hold">
                                          <p:stCondLst>
                                            <p:cond delay="0"/>
                                          </p:stCondLst>
                                        </p:cTn>
                                        <p:tgtEl>
                                          <p:spTgt spid="200"/>
                                        </p:tgtEl>
                                        <p:attrNameLst>
                                          <p:attrName>style.visibility</p:attrName>
                                        </p:attrNameLst>
                                      </p:cBhvr>
                                      <p:to>
                                        <p:strVal val="visible"/>
                                      </p:to>
                                    </p:set>
                                    <p:animEffect transition="in" filter="fade">
                                      <p:cBhvr>
                                        <p:cTn id="20"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Shape 206"/>
          <p:cNvPicPr preferRelativeResize="0"/>
          <p:nvPr/>
        </p:nvPicPr>
        <p:blipFill>
          <a:blip r:embed="rId3">
            <a:alphaModFix/>
          </a:blip>
          <a:stretch>
            <a:fillRect/>
          </a:stretch>
        </p:blipFill>
        <p:spPr>
          <a:xfrm>
            <a:off x="6108132" y="139650"/>
            <a:ext cx="2503001" cy="3920875"/>
          </a:xfrm>
          <a:prstGeom prst="rect">
            <a:avLst/>
          </a:prstGeom>
          <a:noFill/>
          <a:ln>
            <a:noFill/>
          </a:ln>
        </p:spPr>
      </p:pic>
      <p:sp>
        <p:nvSpPr>
          <p:cNvPr id="207" name="Shape 207"/>
          <p:cNvSpPr txBox="1"/>
          <p:nvPr/>
        </p:nvSpPr>
        <p:spPr>
          <a:xfrm>
            <a:off x="7213450" y="4544125"/>
            <a:ext cx="1491600" cy="250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t>Qiyuan Huang</a:t>
            </a:r>
            <a:endParaRPr/>
          </a:p>
        </p:txBody>
      </p:sp>
      <p:sp>
        <p:nvSpPr>
          <p:cNvPr id="208" name="Shape 208"/>
          <p:cNvSpPr txBox="1"/>
          <p:nvPr/>
        </p:nvSpPr>
        <p:spPr>
          <a:xfrm>
            <a:off x="434592" y="1211759"/>
            <a:ext cx="5303700" cy="2592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dirty="0">
                <a:solidFill>
                  <a:srgbClr val="FF9900"/>
                </a:solidFill>
              </a:rPr>
              <a:t>   </a:t>
            </a:r>
            <a:r>
              <a:rPr lang="en" sz="1800" b="1" dirty="0">
                <a:solidFill>
                  <a:srgbClr val="FF9900"/>
                </a:solidFill>
              </a:rPr>
              <a:t>Network system:</a:t>
            </a:r>
            <a:endParaRPr sz="1800" b="1" dirty="0">
              <a:solidFill>
                <a:srgbClr val="FF9900"/>
              </a:solidFill>
            </a:endParaRPr>
          </a:p>
          <a:p>
            <a:pPr marL="0" lvl="0" indent="0">
              <a:spcBef>
                <a:spcPts val="0"/>
              </a:spcBef>
              <a:spcAft>
                <a:spcPts val="0"/>
              </a:spcAft>
              <a:buNone/>
            </a:pPr>
            <a:endParaRPr dirty="0"/>
          </a:p>
          <a:p>
            <a:pPr marL="0" lvl="0" indent="0">
              <a:spcBef>
                <a:spcPts val="0"/>
              </a:spcBef>
              <a:spcAft>
                <a:spcPts val="0"/>
              </a:spcAft>
              <a:buNone/>
            </a:pPr>
            <a:endParaRPr dirty="0"/>
          </a:p>
          <a:p>
            <a:pPr marL="457200" lvl="0" indent="-311150" rtl="0">
              <a:spcBef>
                <a:spcPts val="0"/>
              </a:spcBef>
              <a:spcAft>
                <a:spcPts val="0"/>
              </a:spcAft>
              <a:buSzPts val="1300"/>
              <a:buFont typeface="Calibri"/>
              <a:buChar char="●"/>
            </a:pPr>
            <a:r>
              <a:rPr lang="en" sz="1300" dirty="0">
                <a:latin typeface="Calibri"/>
                <a:ea typeface="Calibri"/>
                <a:cs typeface="Calibri"/>
                <a:sym typeface="Calibri"/>
              </a:rPr>
              <a:t>The system consists of three main modules.</a:t>
            </a:r>
            <a:endParaRPr sz="1300" dirty="0">
              <a:latin typeface="Calibri"/>
              <a:ea typeface="Calibri"/>
              <a:cs typeface="Calibri"/>
              <a:sym typeface="Calibri"/>
            </a:endParaRPr>
          </a:p>
          <a:p>
            <a:pPr marL="457200" lvl="0" indent="-311150" rtl="0">
              <a:spcBef>
                <a:spcPts val="0"/>
              </a:spcBef>
              <a:spcAft>
                <a:spcPts val="0"/>
              </a:spcAft>
              <a:buSzPts val="1300"/>
              <a:buFont typeface="Calibri"/>
              <a:buChar char="●"/>
            </a:pPr>
            <a:r>
              <a:rPr lang="en" sz="1300" dirty="0">
                <a:latin typeface="Calibri"/>
                <a:ea typeface="Calibri"/>
                <a:cs typeface="Calibri"/>
                <a:sym typeface="Calibri"/>
              </a:rPr>
              <a:t>The control unit is developed in MATLAB environment with a graphic user interface (GUI) </a:t>
            </a:r>
            <a:endParaRPr sz="1300" dirty="0">
              <a:latin typeface="Calibri"/>
              <a:ea typeface="Calibri"/>
              <a:cs typeface="Calibri"/>
              <a:sym typeface="Calibri"/>
            </a:endParaRPr>
          </a:p>
          <a:p>
            <a:pPr marL="457200" lvl="0" indent="-311150" rtl="0">
              <a:spcBef>
                <a:spcPts val="0"/>
              </a:spcBef>
              <a:spcAft>
                <a:spcPts val="0"/>
              </a:spcAft>
              <a:buSzPts val="1300"/>
              <a:buFont typeface="Calibri"/>
              <a:buChar char="●"/>
            </a:pPr>
            <a:r>
              <a:rPr lang="en" sz="1300" dirty="0">
                <a:latin typeface="Calibri"/>
                <a:ea typeface="Calibri"/>
                <a:cs typeface="Calibri"/>
                <a:sym typeface="Calibri"/>
              </a:rPr>
              <a:t>The control unit includes path planning module (PPU) and control unit (CU)</a:t>
            </a:r>
            <a:endParaRPr sz="1300" dirty="0">
              <a:latin typeface="Calibri"/>
              <a:ea typeface="Calibri"/>
              <a:cs typeface="Calibri"/>
              <a:sym typeface="Calibri"/>
            </a:endParaRPr>
          </a:p>
          <a:p>
            <a:pPr marL="457200" lvl="0" indent="-311150" rtl="0">
              <a:spcBef>
                <a:spcPts val="0"/>
              </a:spcBef>
              <a:spcAft>
                <a:spcPts val="0"/>
              </a:spcAft>
              <a:buSzPts val="1300"/>
              <a:buFont typeface="Calibri"/>
              <a:buChar char="●"/>
            </a:pPr>
            <a:r>
              <a:rPr lang="en" sz="1300" dirty="0">
                <a:latin typeface="Calibri"/>
                <a:ea typeface="Calibri"/>
                <a:cs typeface="Calibri"/>
                <a:sym typeface="Calibri"/>
              </a:rPr>
              <a:t>PPU</a:t>
            </a:r>
            <a:endParaRPr sz="1300" dirty="0">
              <a:latin typeface="Calibri"/>
              <a:ea typeface="Calibri"/>
              <a:cs typeface="Calibri"/>
              <a:sym typeface="Calibri"/>
            </a:endParaRPr>
          </a:p>
          <a:p>
            <a:pPr marL="457200" lvl="0" indent="-311150">
              <a:spcBef>
                <a:spcPts val="0"/>
              </a:spcBef>
              <a:spcAft>
                <a:spcPts val="0"/>
              </a:spcAft>
              <a:buSzPts val="1300"/>
              <a:buFont typeface="Calibri"/>
              <a:buChar char="●"/>
            </a:pPr>
            <a:r>
              <a:rPr lang="en" sz="1300" dirty="0">
                <a:latin typeface="Calibri"/>
                <a:ea typeface="Calibri"/>
                <a:cs typeface="Calibri"/>
                <a:sym typeface="Calibri"/>
              </a:rPr>
              <a:t>CU</a:t>
            </a:r>
            <a:endParaRPr sz="1300" dirty="0">
              <a:latin typeface="Calibri"/>
              <a:ea typeface="Calibri"/>
              <a:cs typeface="Calibri"/>
              <a:sym typeface="Calibri"/>
            </a:endParaRPr>
          </a:p>
        </p:txBody>
      </p:sp>
      <p:sp>
        <p:nvSpPr>
          <p:cNvPr id="209" name="Shape 20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
                                        </p:tgtEl>
                                        <p:attrNameLst>
                                          <p:attrName>style.visibility</p:attrName>
                                        </p:attrNameLst>
                                      </p:cBhvr>
                                      <p:to>
                                        <p:strVal val="visible"/>
                                      </p:to>
                                    </p:set>
                                    <p:animEffect transition="in" filter="fade">
                                      <p:cBhvr>
                                        <p:cTn id="12" dur="1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TotalTime>
  <Words>807</Words>
  <Application>Microsoft Office PowerPoint</Application>
  <PresentationFormat>On-screen Show (16:9)</PresentationFormat>
  <Paragraphs>153</Paragraphs>
  <Slides>22</Slides>
  <Notes>22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Nunito</vt:lpstr>
      <vt:lpstr>Arial</vt:lpstr>
      <vt:lpstr>Shift</vt:lpstr>
      <vt:lpstr>Predictive Communications</vt:lpstr>
      <vt:lpstr>Project Information</vt:lpstr>
      <vt:lpstr>Purpose</vt:lpstr>
      <vt:lpstr>Systems in play</vt:lpstr>
      <vt:lpstr>Methodology</vt:lpstr>
      <vt:lpstr>LIDAR + QR</vt:lpstr>
      <vt:lpstr>PowerPoint Presentation</vt:lpstr>
      <vt:lpstr>Network</vt:lpstr>
      <vt:lpstr>PowerPoint Presentation</vt:lpstr>
      <vt:lpstr>Platform</vt:lpstr>
      <vt:lpstr>Platform</vt:lpstr>
      <vt:lpstr>Prototype Platform</vt:lpstr>
      <vt:lpstr>User Interface</vt:lpstr>
      <vt:lpstr>PowerPoint Presentation</vt:lpstr>
      <vt:lpstr>The Algorithm </vt:lpstr>
      <vt:lpstr> Results</vt:lpstr>
      <vt:lpstr>Results </vt:lpstr>
      <vt:lpstr>Results </vt:lpstr>
      <vt:lpstr>Final Product </vt:lpstr>
      <vt:lpstr>Conclusion</vt:lpstr>
      <vt:lpstr>Video </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Predictive Communications</dc:title>
  <cp:lastModifiedBy>zhangyuting015@gmail.com</cp:lastModifiedBy>
  <cp:revision>7</cp:revision>
  <dcterms:modified xsi:type="dcterms:W3CDTF">2018-04-27T07:42:11Z</dcterms:modified>
</cp:coreProperties>
</file>